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74" r:id="rId4"/>
    <p:sldId id="276" r:id="rId5"/>
    <p:sldId id="262" r:id="rId6"/>
    <p:sldId id="278" r:id="rId7"/>
    <p:sldId id="258" r:id="rId8"/>
    <p:sldId id="292" r:id="rId9"/>
    <p:sldId id="291" r:id="rId10"/>
    <p:sldId id="293" r:id="rId11"/>
    <p:sldId id="269" r:id="rId12"/>
    <p:sldId id="284" r:id="rId13"/>
    <p:sldId id="285" r:id="rId14"/>
    <p:sldId id="271" r:id="rId15"/>
    <p:sldId id="282" r:id="rId16"/>
    <p:sldId id="280" r:id="rId17"/>
    <p:sldId id="283" r:id="rId18"/>
    <p:sldId id="290" r:id="rId19"/>
    <p:sldId id="287" r:id="rId20"/>
    <p:sldId id="288" r:id="rId21"/>
    <p:sldId id="294" r:id="rId22"/>
    <p:sldId id="268" r:id="rId23"/>
    <p:sldId id="279" r:id="rId24"/>
    <p:sldId id="275" r:id="rId25"/>
    <p:sldId id="277" r:id="rId26"/>
    <p:sldId id="28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521" autoAdjust="0"/>
  </p:normalViewPr>
  <p:slideViewPr>
    <p:cSldViewPr snapToGrid="0">
      <p:cViewPr varScale="1">
        <p:scale>
          <a:sx n="106" d="100"/>
          <a:sy n="106" d="100"/>
        </p:scale>
        <p:origin x="792" y="9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E75C2C-A71A-4B37-94C8-1122F7A52536}" type="datetimeFigureOut">
              <a:rPr lang="en-GB" smtClean="0"/>
              <a:t>16/03/2023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64EE81-A229-4736-AC65-3C7892A8925F}" type="slidenum">
              <a:rPr lang="en-GB" smtClean="0"/>
              <a:t>‹#›</a:t>
            </a:fld>
            <a:endParaRPr lang="en-GB"/>
          </a:p>
        </p:txBody>
      </p:sp>
    </p:spTree>
    <p:extLst>
      <p:ext uri="{BB962C8B-B14F-4D97-AF65-F5344CB8AC3E}">
        <p14:creationId xmlns:p14="http://schemas.microsoft.com/office/powerpoint/2010/main" val="3480928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heatmap, the main part to look at is the 'house type' and the other features. There isn't much of a correlation between these values as it is close to 0 indicating no correlation. However, we can see that as the 'area in sq. ft’ increases, the price increases. This is shown by the Pearson's r value of 0.76. This indicates a strong positive correlation.</a:t>
            </a:r>
          </a:p>
        </p:txBody>
      </p:sp>
      <p:sp>
        <p:nvSpPr>
          <p:cNvPr id="4" name="Slide Number Placeholder 3"/>
          <p:cNvSpPr>
            <a:spLocks noGrp="1"/>
          </p:cNvSpPr>
          <p:nvPr>
            <p:ph type="sldNum" sz="quarter" idx="5"/>
          </p:nvPr>
        </p:nvSpPr>
        <p:spPr/>
        <p:txBody>
          <a:bodyPr/>
          <a:lstStyle/>
          <a:p>
            <a:fld id="{AC64EE81-A229-4736-AC65-3C7892A8925F}" type="slidenum">
              <a:rPr lang="en-GB" smtClean="0"/>
              <a:t>3</a:t>
            </a:fld>
            <a:endParaRPr lang="en-GB"/>
          </a:p>
        </p:txBody>
      </p:sp>
    </p:spTree>
    <p:extLst>
      <p:ext uri="{BB962C8B-B14F-4D97-AF65-F5344CB8AC3E}">
        <p14:creationId xmlns:p14="http://schemas.microsoft.com/office/powerpoint/2010/main" val="3716238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C64EE81-A229-4736-AC65-3C7892A8925F}" type="slidenum">
              <a:rPr lang="en-GB" smtClean="0"/>
              <a:t>14</a:t>
            </a:fld>
            <a:endParaRPr lang="en-GB"/>
          </a:p>
        </p:txBody>
      </p:sp>
    </p:spTree>
    <p:extLst>
      <p:ext uri="{BB962C8B-B14F-4D97-AF65-F5344CB8AC3E}">
        <p14:creationId xmlns:p14="http://schemas.microsoft.com/office/powerpoint/2010/main" val="20625724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From the bar plot representing the average house price vs areas, we can see that the highest house prices are in following areas: Kensington and Chelsea Westminster Camden </a:t>
            </a:r>
            <a:r>
              <a:rPr lang="en-GB" dirty="0" err="1"/>
              <a:t>Hammersmith&amp;Fullham</a:t>
            </a:r>
            <a:r>
              <a:rPr lang="en-GB" dirty="0"/>
              <a:t> Richmond upon Thames Islington.</a:t>
            </a:r>
          </a:p>
        </p:txBody>
      </p:sp>
      <p:sp>
        <p:nvSpPr>
          <p:cNvPr id="4" name="Slide Number Placeholder 3"/>
          <p:cNvSpPr>
            <a:spLocks noGrp="1"/>
          </p:cNvSpPr>
          <p:nvPr>
            <p:ph type="sldNum" sz="quarter" idx="5"/>
          </p:nvPr>
        </p:nvSpPr>
        <p:spPr/>
        <p:txBody>
          <a:bodyPr/>
          <a:lstStyle/>
          <a:p>
            <a:fld id="{AC64EE81-A229-4736-AC65-3C7892A8925F}" type="slidenum">
              <a:rPr lang="en-GB" smtClean="0"/>
              <a:t>15</a:t>
            </a:fld>
            <a:endParaRPr lang="en-GB"/>
          </a:p>
        </p:txBody>
      </p:sp>
    </p:spTree>
    <p:extLst>
      <p:ext uri="{BB962C8B-B14F-4D97-AF65-F5344CB8AC3E}">
        <p14:creationId xmlns:p14="http://schemas.microsoft.com/office/powerpoint/2010/main" val="3209346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From the bar plot representing the number of crimes per area, we can observe a much higher number of crimes in Westminster, which is skewing the data. However, this is likely due to Westminster (and other high crime concentration areas) being a busy tourist spot. This explains the high amount of price.</a:t>
            </a:r>
          </a:p>
        </p:txBody>
      </p:sp>
      <p:sp>
        <p:nvSpPr>
          <p:cNvPr id="4" name="Slide Number Placeholder 3"/>
          <p:cNvSpPr>
            <a:spLocks noGrp="1"/>
          </p:cNvSpPr>
          <p:nvPr>
            <p:ph type="sldNum" sz="quarter" idx="5"/>
          </p:nvPr>
        </p:nvSpPr>
        <p:spPr/>
        <p:txBody>
          <a:bodyPr/>
          <a:lstStyle/>
          <a:p>
            <a:fld id="{AC64EE81-A229-4736-AC65-3C7892A8925F}" type="slidenum">
              <a:rPr lang="en-GB" smtClean="0"/>
              <a:t>16</a:t>
            </a:fld>
            <a:endParaRPr lang="en-GB"/>
          </a:p>
        </p:txBody>
      </p:sp>
    </p:spTree>
    <p:extLst>
      <p:ext uri="{BB962C8B-B14F-4D97-AF65-F5344CB8AC3E}">
        <p14:creationId xmlns:p14="http://schemas.microsoft.com/office/powerpoint/2010/main" val="3059418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According to the correlation calculation and the scatter plot, we see a weak correlation between the average house price and the number of crimes. In the future research it may help to remove some of the city centre and tourist </a:t>
            </a:r>
            <a:r>
              <a:rPr lang="en-GB" dirty="0" err="1"/>
              <a:t>reas</a:t>
            </a:r>
            <a:r>
              <a:rPr lang="en-GB" dirty="0"/>
              <a:t> from the data to help understand this potential correlation better. The data is also not the most reliable as some areas were lacking in crime numbers or the crimes statistics was recorded poorly.</a:t>
            </a:r>
          </a:p>
        </p:txBody>
      </p:sp>
      <p:sp>
        <p:nvSpPr>
          <p:cNvPr id="4" name="Slide Number Placeholder 3"/>
          <p:cNvSpPr>
            <a:spLocks noGrp="1"/>
          </p:cNvSpPr>
          <p:nvPr>
            <p:ph type="sldNum" sz="quarter" idx="5"/>
          </p:nvPr>
        </p:nvSpPr>
        <p:spPr/>
        <p:txBody>
          <a:bodyPr/>
          <a:lstStyle/>
          <a:p>
            <a:fld id="{AC64EE81-A229-4736-AC65-3C7892A8925F}" type="slidenum">
              <a:rPr lang="en-GB" smtClean="0"/>
              <a:t>17</a:t>
            </a:fld>
            <a:endParaRPr lang="en-GB"/>
          </a:p>
        </p:txBody>
      </p:sp>
    </p:spTree>
    <p:extLst>
      <p:ext uri="{BB962C8B-B14F-4D97-AF65-F5344CB8AC3E}">
        <p14:creationId xmlns:p14="http://schemas.microsoft.com/office/powerpoint/2010/main" val="36926715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ANALYSIS OF DATA FOR BOTTOM 5 AVERAGE HOUSE PRICES IN LONDON BOROUGHS</a:t>
            </a:r>
          </a:p>
          <a:p>
            <a:endParaRPr lang="en-GB" dirty="0"/>
          </a:p>
          <a:p>
            <a:r>
              <a:rPr lang="en-GB" dirty="0"/>
              <a:t>With the use of Places API Playground we looked locating the number of fast food places and bars</a:t>
            </a:r>
          </a:p>
          <a:p>
            <a:r>
              <a:rPr lang="en-GB" dirty="0"/>
              <a:t>Focus was given to the bottom 5 boroughs by average house prices: (</a:t>
            </a:r>
            <a:r>
              <a:rPr lang="en-GB" dirty="0" err="1"/>
              <a:t>i</a:t>
            </a:r>
            <a:r>
              <a:rPr lang="en-GB" dirty="0"/>
              <a:t>) Barking &amp; Dagenham (ii) Bexley (iii) Newham (iv) Havering (v) Croydon</a:t>
            </a:r>
          </a:p>
          <a:p>
            <a:r>
              <a:rPr lang="en-GB" dirty="0"/>
              <a:t>On analysis of the data it can be seen that Westminster is an outlier and skewing the data for both number of fast food placed and number of bars.</a:t>
            </a:r>
          </a:p>
          <a:p>
            <a:r>
              <a:rPr lang="en-GB" dirty="0"/>
              <a:t>Barking and Havering have the lowest figures for fast food places.</a:t>
            </a:r>
          </a:p>
          <a:p>
            <a:r>
              <a:rPr lang="en-GB" dirty="0"/>
              <a:t>Barking and Havering also show the lowest figures for fast food places.</a:t>
            </a:r>
          </a:p>
        </p:txBody>
      </p:sp>
      <p:sp>
        <p:nvSpPr>
          <p:cNvPr id="4" name="Slide Number Placeholder 3"/>
          <p:cNvSpPr>
            <a:spLocks noGrp="1"/>
          </p:cNvSpPr>
          <p:nvPr>
            <p:ph type="sldNum" sz="quarter" idx="5"/>
          </p:nvPr>
        </p:nvSpPr>
        <p:spPr/>
        <p:txBody>
          <a:bodyPr/>
          <a:lstStyle/>
          <a:p>
            <a:fld id="{AC64EE81-A229-4736-AC65-3C7892A8925F}" type="slidenum">
              <a:rPr lang="en-GB" smtClean="0"/>
              <a:t>19</a:t>
            </a:fld>
            <a:endParaRPr lang="en-GB"/>
          </a:p>
        </p:txBody>
      </p:sp>
    </p:spTree>
    <p:extLst>
      <p:ext uri="{BB962C8B-B14F-4D97-AF65-F5344CB8AC3E}">
        <p14:creationId xmlns:p14="http://schemas.microsoft.com/office/powerpoint/2010/main" val="11305791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ANALYSIS OF DATA FOR TOP 5 AVERAGE HOUSE PRICES IN LONDON BOROUGHS</a:t>
            </a:r>
          </a:p>
          <a:p>
            <a:endParaRPr lang="en-GB" dirty="0"/>
          </a:p>
          <a:p>
            <a:r>
              <a:rPr lang="en-GB" dirty="0"/>
              <a:t>With the use of Places API Playground we looked locating the number of fast food places and bars</a:t>
            </a:r>
          </a:p>
          <a:p>
            <a:r>
              <a:rPr lang="en-GB" dirty="0"/>
              <a:t>Focus was given to the top 5 boroughs by average house prices: (</a:t>
            </a:r>
            <a:r>
              <a:rPr lang="en-GB" dirty="0" err="1"/>
              <a:t>i</a:t>
            </a:r>
            <a:r>
              <a:rPr lang="en-GB" dirty="0"/>
              <a:t>) Kensington &amp; Chelsea (ii) Westminster (iii) Camden (iv) Hammersmith &amp; Fulham (v) Richmond upon Thames</a:t>
            </a:r>
          </a:p>
          <a:p>
            <a:r>
              <a:rPr lang="en-GB" dirty="0"/>
              <a:t>On analysis of the data it can be seen that Westminster is an outlier and skewing the data for both number of fast food placed and number of bars.</a:t>
            </a:r>
          </a:p>
          <a:p>
            <a:r>
              <a:rPr lang="en-GB" dirty="0"/>
              <a:t>Hammersmith and Richmond show the lowest figures for bars.</a:t>
            </a:r>
          </a:p>
          <a:p>
            <a:r>
              <a:rPr lang="en-GB" dirty="0"/>
              <a:t>Kensington and Richmond show the lowest figures for fast food places</a:t>
            </a:r>
          </a:p>
        </p:txBody>
      </p:sp>
      <p:sp>
        <p:nvSpPr>
          <p:cNvPr id="4" name="Slide Number Placeholder 3"/>
          <p:cNvSpPr>
            <a:spLocks noGrp="1"/>
          </p:cNvSpPr>
          <p:nvPr>
            <p:ph type="sldNum" sz="quarter" idx="5"/>
          </p:nvPr>
        </p:nvSpPr>
        <p:spPr/>
        <p:txBody>
          <a:bodyPr/>
          <a:lstStyle/>
          <a:p>
            <a:fld id="{AC64EE81-A229-4736-AC65-3C7892A8925F}" type="slidenum">
              <a:rPr lang="en-GB" smtClean="0"/>
              <a:t>20</a:t>
            </a:fld>
            <a:endParaRPr lang="en-GB"/>
          </a:p>
        </p:txBody>
      </p:sp>
    </p:spTree>
    <p:extLst>
      <p:ext uri="{BB962C8B-B14F-4D97-AF65-F5344CB8AC3E}">
        <p14:creationId xmlns:p14="http://schemas.microsoft.com/office/powerpoint/2010/main" val="11034882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D1C1D"/>
                </a:solidFill>
                <a:effectLst/>
                <a:latin typeface="Slack-Lato"/>
              </a:rPr>
              <a:t>Using the APIs package we were able to locate the number of bars and  fast food places in specific boroughs. The playground API was able to provide the numbers, coordinates and names of places for each borough specified.</a:t>
            </a:r>
            <a:br>
              <a:rPr lang="en-GB" dirty="0"/>
            </a:br>
            <a:r>
              <a:rPr lang="en-GB" b="0" i="0" dirty="0">
                <a:solidFill>
                  <a:srgbClr val="1D1C1D"/>
                </a:solidFill>
                <a:effectLst/>
                <a:latin typeface="Slack-Lato"/>
              </a:rPr>
              <a:t>The data for number of fast food places showed that on average there were 164 places in the top 5 boroughs and 143 places in the bottom 5 boroughs, so not a significant difference.</a:t>
            </a:r>
            <a:br>
              <a:rPr lang="en-GB" dirty="0"/>
            </a:br>
            <a:r>
              <a:rPr lang="en-GB" b="0" i="0" dirty="0">
                <a:solidFill>
                  <a:srgbClr val="1D1C1D"/>
                </a:solidFill>
                <a:effectLst/>
                <a:latin typeface="Slack-Lato"/>
              </a:rPr>
              <a:t>With the data for the number of bars in the boroughs, on average for the top 5 boroughs there were 64 and for the bottom 5 boroughs 32 bars. So, the boroughs with higher priced house on average,  had nearly double the number of bars.</a:t>
            </a:r>
            <a:br>
              <a:rPr lang="en-GB" dirty="0"/>
            </a:br>
            <a:r>
              <a:rPr lang="en-GB" b="0" i="0" dirty="0">
                <a:solidFill>
                  <a:srgbClr val="1D1C1D"/>
                </a:solidFill>
                <a:effectLst/>
                <a:latin typeface="Slack-Lato"/>
              </a:rPr>
              <a:t>From the pie chart, it can be seen very clearly Kensington, Westminster and Camden have the most bars.</a:t>
            </a:r>
            <a:br>
              <a:rPr lang="en-GB" dirty="0"/>
            </a:br>
            <a:r>
              <a:rPr lang="en-GB" b="0" i="0" dirty="0">
                <a:solidFill>
                  <a:srgbClr val="1D1C1D"/>
                </a:solidFill>
                <a:effectLst/>
                <a:latin typeface="Slack-Lato"/>
              </a:rPr>
              <a:t>This indicates that areas with higher prices show a trend of having more bars; this could be due to having a population with more disposable income attracting this type of business, or the higher frequency of bars could be attracting higher earners, thus increasing demand for property, causing an increase in price. The data is not conclusive for this and more data analysis would be required.</a:t>
            </a:r>
            <a:endParaRPr lang="en-GB" dirty="0"/>
          </a:p>
        </p:txBody>
      </p:sp>
      <p:sp>
        <p:nvSpPr>
          <p:cNvPr id="4" name="Slide Number Placeholder 3"/>
          <p:cNvSpPr>
            <a:spLocks noGrp="1"/>
          </p:cNvSpPr>
          <p:nvPr>
            <p:ph type="sldNum" sz="quarter" idx="5"/>
          </p:nvPr>
        </p:nvSpPr>
        <p:spPr/>
        <p:txBody>
          <a:bodyPr/>
          <a:lstStyle/>
          <a:p>
            <a:fld id="{AC64EE81-A229-4736-AC65-3C7892A8925F}" type="slidenum">
              <a:rPr lang="en-GB" smtClean="0"/>
              <a:t>21</a:t>
            </a:fld>
            <a:endParaRPr lang="en-GB"/>
          </a:p>
        </p:txBody>
      </p:sp>
    </p:spTree>
    <p:extLst>
      <p:ext uri="{BB962C8B-B14F-4D97-AF65-F5344CB8AC3E}">
        <p14:creationId xmlns:p14="http://schemas.microsoft.com/office/powerpoint/2010/main" val="4997522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chemeClr val="tx1"/>
                </a:solidFill>
              </a:rPr>
              <a:t>Add summary here</a:t>
            </a:r>
          </a:p>
        </p:txBody>
      </p:sp>
      <p:sp>
        <p:nvSpPr>
          <p:cNvPr id="4" name="Slide Number Placeholder 3"/>
          <p:cNvSpPr>
            <a:spLocks noGrp="1"/>
          </p:cNvSpPr>
          <p:nvPr>
            <p:ph type="sldNum" sz="quarter" idx="5"/>
          </p:nvPr>
        </p:nvSpPr>
        <p:spPr/>
        <p:txBody>
          <a:bodyPr/>
          <a:lstStyle/>
          <a:p>
            <a:fld id="{AC64EE81-A229-4736-AC65-3C7892A8925F}" type="slidenum">
              <a:rPr lang="en-GB" smtClean="0"/>
              <a:t>26</a:t>
            </a:fld>
            <a:endParaRPr lang="en-GB"/>
          </a:p>
        </p:txBody>
      </p:sp>
    </p:spTree>
    <p:extLst>
      <p:ext uri="{BB962C8B-B14F-4D97-AF65-F5344CB8AC3E}">
        <p14:creationId xmlns:p14="http://schemas.microsoft.com/office/powerpoint/2010/main" val="3999229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heatmap, the main part to look at is the 'London Postcodes' and the 'House Types'. There isn't much of a correlation between these values as it is close to 0 indicating no correlation. However, looking at the colours in the heatmap, the most common 'House Type' for each 'London Postcode' are houses and flats which is indicated by the 'beige' colour.</a:t>
            </a:r>
          </a:p>
        </p:txBody>
      </p:sp>
      <p:sp>
        <p:nvSpPr>
          <p:cNvPr id="4" name="Slide Number Placeholder 3"/>
          <p:cNvSpPr>
            <a:spLocks noGrp="1"/>
          </p:cNvSpPr>
          <p:nvPr>
            <p:ph type="sldNum" sz="quarter" idx="5"/>
          </p:nvPr>
        </p:nvSpPr>
        <p:spPr/>
        <p:txBody>
          <a:bodyPr/>
          <a:lstStyle/>
          <a:p>
            <a:fld id="{AC64EE81-A229-4736-AC65-3C7892A8925F}" type="slidenum">
              <a:rPr lang="en-GB" smtClean="0"/>
              <a:t>4</a:t>
            </a:fld>
            <a:endParaRPr lang="en-GB"/>
          </a:p>
        </p:txBody>
      </p:sp>
    </p:spTree>
    <p:extLst>
      <p:ext uri="{BB962C8B-B14F-4D97-AF65-F5344CB8AC3E}">
        <p14:creationId xmlns:p14="http://schemas.microsoft.com/office/powerpoint/2010/main" val="2095296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bar chart we can see that 'flat/apartments' are mostly sold at a lower price compared to other 'House Types', which may influence why it is the most sold property in London.</a:t>
            </a:r>
          </a:p>
          <a:p>
            <a:endParaRPr lang="en-GB" dirty="0"/>
          </a:p>
        </p:txBody>
      </p:sp>
      <p:sp>
        <p:nvSpPr>
          <p:cNvPr id="4" name="Slide Number Placeholder 3"/>
          <p:cNvSpPr>
            <a:spLocks noGrp="1"/>
          </p:cNvSpPr>
          <p:nvPr>
            <p:ph type="sldNum" sz="quarter" idx="5"/>
          </p:nvPr>
        </p:nvSpPr>
        <p:spPr/>
        <p:txBody>
          <a:bodyPr/>
          <a:lstStyle/>
          <a:p>
            <a:fld id="{AC64EE81-A229-4736-AC65-3C7892A8925F}" type="slidenum">
              <a:rPr lang="en-GB" smtClean="0"/>
              <a:t>5</a:t>
            </a:fld>
            <a:endParaRPr lang="en-GB"/>
          </a:p>
        </p:txBody>
      </p:sp>
    </p:spTree>
    <p:extLst>
      <p:ext uri="{BB962C8B-B14F-4D97-AF65-F5344CB8AC3E}">
        <p14:creationId xmlns:p14="http://schemas.microsoft.com/office/powerpoint/2010/main" val="2428569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Central London has the highest population density compared to other 'London Postcodes' that's why it has the 'tallest' bar. Form this data we can see that for all 'London Postcode', flat/apartment are the most sold and it could be due to many reasons. One reason could be, due to London being the financial centre of England making it a highly desirable city to live in.</a:t>
            </a:r>
          </a:p>
        </p:txBody>
      </p:sp>
      <p:sp>
        <p:nvSpPr>
          <p:cNvPr id="4" name="Slide Number Placeholder 3"/>
          <p:cNvSpPr>
            <a:spLocks noGrp="1"/>
          </p:cNvSpPr>
          <p:nvPr>
            <p:ph type="sldNum" sz="quarter" idx="5"/>
          </p:nvPr>
        </p:nvSpPr>
        <p:spPr/>
        <p:txBody>
          <a:bodyPr/>
          <a:lstStyle/>
          <a:p>
            <a:fld id="{AC64EE81-A229-4736-AC65-3C7892A8925F}" type="slidenum">
              <a:rPr lang="en-GB" smtClean="0"/>
              <a:t>6</a:t>
            </a:fld>
            <a:endParaRPr lang="en-GB"/>
          </a:p>
        </p:txBody>
      </p:sp>
    </p:spTree>
    <p:extLst>
      <p:ext uri="{BB962C8B-B14F-4D97-AF65-F5344CB8AC3E}">
        <p14:creationId xmlns:p14="http://schemas.microsoft.com/office/powerpoint/2010/main" val="2770079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chart each dot represents a London borough at an specific moment in time. The correlation coefficient of 0.47  that you see here indicates a moderate correlation between the Average House Price and the Average Salary. </a:t>
            </a:r>
            <a:r>
              <a:rPr lang="en-GB" b="0" i="0" dirty="0">
                <a:solidFill>
                  <a:srgbClr val="1D1C1D"/>
                </a:solidFill>
                <a:effectLst/>
                <a:latin typeface="Slack-Lato"/>
              </a:rPr>
              <a:t>For instance, in this graph although we see in the bottom left corner a strong correlation between lower house prices and lower salaries, as salaries and house prices increase the correlation becomes weaker as we can see a bigger spread</a:t>
            </a:r>
            <a:br>
              <a:rPr lang="en-GB" dirty="0"/>
            </a:br>
            <a:r>
              <a:rPr lang="en-GB" b="0" i="0" dirty="0">
                <a:solidFill>
                  <a:srgbClr val="1D1C1D"/>
                </a:solidFill>
                <a:effectLst/>
                <a:latin typeface="Slack-Lato"/>
              </a:rPr>
              <a:t>as we move up towards the right of the graph. Meaning that that despite being in a low salary you might leave in an affluent  borough</a:t>
            </a:r>
            <a:endParaRPr lang="en-GB" dirty="0"/>
          </a:p>
        </p:txBody>
      </p:sp>
      <p:sp>
        <p:nvSpPr>
          <p:cNvPr id="4" name="Slide Number Placeholder 3"/>
          <p:cNvSpPr>
            <a:spLocks noGrp="1"/>
          </p:cNvSpPr>
          <p:nvPr>
            <p:ph type="sldNum" sz="quarter" idx="5"/>
          </p:nvPr>
        </p:nvSpPr>
        <p:spPr/>
        <p:txBody>
          <a:bodyPr/>
          <a:lstStyle/>
          <a:p>
            <a:fld id="{AC64EE81-A229-4736-AC65-3C7892A8925F}" type="slidenum">
              <a:rPr lang="en-GB" smtClean="0"/>
              <a:t>8</a:t>
            </a:fld>
            <a:endParaRPr lang="en-GB"/>
          </a:p>
        </p:txBody>
      </p:sp>
    </p:spTree>
    <p:extLst>
      <p:ext uri="{BB962C8B-B14F-4D97-AF65-F5344CB8AC3E}">
        <p14:creationId xmlns:p14="http://schemas.microsoft.com/office/powerpoint/2010/main" val="4088943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Here we see the average salary per borough. What stands out is how City of London, Southwark, Tower Hamlets and  Westminster are the London boroughs with the highest Average Salaries</a:t>
            </a:r>
          </a:p>
        </p:txBody>
      </p:sp>
      <p:sp>
        <p:nvSpPr>
          <p:cNvPr id="4" name="Slide Number Placeholder 3"/>
          <p:cNvSpPr>
            <a:spLocks noGrp="1"/>
          </p:cNvSpPr>
          <p:nvPr>
            <p:ph type="sldNum" sz="quarter" idx="5"/>
          </p:nvPr>
        </p:nvSpPr>
        <p:spPr/>
        <p:txBody>
          <a:bodyPr/>
          <a:lstStyle/>
          <a:p>
            <a:fld id="{AC64EE81-A229-4736-AC65-3C7892A8925F}" type="slidenum">
              <a:rPr lang="en-GB" smtClean="0"/>
              <a:t>9</a:t>
            </a:fld>
            <a:endParaRPr lang="en-GB"/>
          </a:p>
        </p:txBody>
      </p:sp>
    </p:spTree>
    <p:extLst>
      <p:ext uri="{BB962C8B-B14F-4D97-AF65-F5344CB8AC3E}">
        <p14:creationId xmlns:p14="http://schemas.microsoft.com/office/powerpoint/2010/main" val="844037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graph shows the average salary in London in 2018 - the minimum is 31,990 which is in the London borough  Redbridge, the median is almost 37,000 and the max outlier shows what was mentioned in the previous slide that the London boroughs of City of London, Southwark, Tower Hamlets and Westminster</a:t>
            </a:r>
          </a:p>
        </p:txBody>
      </p:sp>
      <p:sp>
        <p:nvSpPr>
          <p:cNvPr id="4" name="Slide Number Placeholder 3"/>
          <p:cNvSpPr>
            <a:spLocks noGrp="1"/>
          </p:cNvSpPr>
          <p:nvPr>
            <p:ph type="sldNum" sz="quarter" idx="5"/>
          </p:nvPr>
        </p:nvSpPr>
        <p:spPr/>
        <p:txBody>
          <a:bodyPr/>
          <a:lstStyle/>
          <a:p>
            <a:fld id="{AC64EE81-A229-4736-AC65-3C7892A8925F}" type="slidenum">
              <a:rPr lang="en-GB" smtClean="0"/>
              <a:t>10</a:t>
            </a:fld>
            <a:endParaRPr lang="en-GB"/>
          </a:p>
        </p:txBody>
      </p:sp>
    </p:spTree>
    <p:extLst>
      <p:ext uri="{BB962C8B-B14F-4D97-AF65-F5344CB8AC3E}">
        <p14:creationId xmlns:p14="http://schemas.microsoft.com/office/powerpoint/2010/main" val="799864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looked in to how the average house price in London compared with other major cities over the last 25 years. Average house price in London has increased nearly 8 times its original price back in 1995. Other cities while they haven't seen the same level of growth, are now 5-6 times more expensive than what they were 25 years ago. There was a big dip in 2008/2009 due to the financial crisis but this rebounded within a year or two, more so in London to see the greatest rate of increase of average price</a:t>
            </a:r>
          </a:p>
        </p:txBody>
      </p:sp>
      <p:sp>
        <p:nvSpPr>
          <p:cNvPr id="4" name="Slide Number Placeholder 3"/>
          <p:cNvSpPr>
            <a:spLocks noGrp="1"/>
          </p:cNvSpPr>
          <p:nvPr>
            <p:ph type="sldNum" sz="quarter" idx="5"/>
          </p:nvPr>
        </p:nvSpPr>
        <p:spPr/>
        <p:txBody>
          <a:bodyPr/>
          <a:lstStyle/>
          <a:p>
            <a:fld id="{AC64EE81-A229-4736-AC65-3C7892A8925F}" type="slidenum">
              <a:rPr lang="en-GB" smtClean="0"/>
              <a:t>12</a:t>
            </a:fld>
            <a:endParaRPr lang="en-GB"/>
          </a:p>
        </p:txBody>
      </p:sp>
    </p:spTree>
    <p:extLst>
      <p:ext uri="{BB962C8B-B14F-4D97-AF65-F5344CB8AC3E}">
        <p14:creationId xmlns:p14="http://schemas.microsoft.com/office/powerpoint/2010/main" val="946686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then looked at the average price of different property types, and as to be expected the more desirable detached properties fetch a higher value than the semi-detached, terraced and flat types of properties. However, all 4 types of property have had a steady increase over the last 25 years</a:t>
            </a:r>
          </a:p>
        </p:txBody>
      </p:sp>
      <p:sp>
        <p:nvSpPr>
          <p:cNvPr id="4" name="Slide Number Placeholder 3"/>
          <p:cNvSpPr>
            <a:spLocks noGrp="1"/>
          </p:cNvSpPr>
          <p:nvPr>
            <p:ph type="sldNum" sz="quarter" idx="5"/>
          </p:nvPr>
        </p:nvSpPr>
        <p:spPr/>
        <p:txBody>
          <a:bodyPr/>
          <a:lstStyle/>
          <a:p>
            <a:fld id="{AC64EE81-A229-4736-AC65-3C7892A8925F}" type="slidenum">
              <a:rPr lang="en-GB" smtClean="0"/>
              <a:t>13</a:t>
            </a:fld>
            <a:endParaRPr lang="en-GB"/>
          </a:p>
        </p:txBody>
      </p:sp>
    </p:spTree>
    <p:extLst>
      <p:ext uri="{BB962C8B-B14F-4D97-AF65-F5344CB8AC3E}">
        <p14:creationId xmlns:p14="http://schemas.microsoft.com/office/powerpoint/2010/main" val="2465953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3D82-1022-5641-674C-29731C2BF6E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90BCD11A-68C1-4BBB-319C-392A3E2223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73BE89C6-4F27-29BB-2579-50C18C68B468}"/>
              </a:ext>
            </a:extLst>
          </p:cNvPr>
          <p:cNvSpPr>
            <a:spLocks noGrp="1"/>
          </p:cNvSpPr>
          <p:nvPr>
            <p:ph type="dt" sz="half" idx="10"/>
          </p:nvPr>
        </p:nvSpPr>
        <p:spPr/>
        <p:txBody>
          <a:bodyPr/>
          <a:lstStyle/>
          <a:p>
            <a:fld id="{E6382133-7544-4184-B536-BBF6F8B4C3C5}" type="datetimeFigureOut">
              <a:rPr lang="en-GB" smtClean="0"/>
              <a:t>16/03/2023</a:t>
            </a:fld>
            <a:endParaRPr lang="en-GB"/>
          </a:p>
        </p:txBody>
      </p:sp>
      <p:sp>
        <p:nvSpPr>
          <p:cNvPr id="5" name="Footer Placeholder 4">
            <a:extLst>
              <a:ext uri="{FF2B5EF4-FFF2-40B4-BE49-F238E27FC236}">
                <a16:creationId xmlns:a16="http://schemas.microsoft.com/office/drawing/2014/main" id="{6874A4D7-A571-FD03-4D73-B5455ACB19F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F0CB1D2-0932-D763-FD5C-24AC8F2B6D1D}"/>
              </a:ext>
            </a:extLst>
          </p:cNvPr>
          <p:cNvSpPr>
            <a:spLocks noGrp="1"/>
          </p:cNvSpPr>
          <p:nvPr>
            <p:ph type="sldNum" sz="quarter" idx="12"/>
          </p:nvPr>
        </p:nvSpPr>
        <p:spPr/>
        <p:txBody>
          <a:bodyPr/>
          <a:lstStyle/>
          <a:p>
            <a:fld id="{6EF4C06E-E950-419D-96D1-A739E96AADDF}" type="slidenum">
              <a:rPr lang="en-GB" smtClean="0"/>
              <a:t>‹#›</a:t>
            </a:fld>
            <a:endParaRPr lang="en-GB"/>
          </a:p>
        </p:txBody>
      </p:sp>
    </p:spTree>
    <p:extLst>
      <p:ext uri="{BB962C8B-B14F-4D97-AF65-F5344CB8AC3E}">
        <p14:creationId xmlns:p14="http://schemas.microsoft.com/office/powerpoint/2010/main" val="1664568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23E9F-7946-07AB-5DD5-16EAB0E6DA0C}"/>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E5172C5F-4FE5-C282-1E1A-A8C371C5057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89B6FB0-5255-8F23-7D05-36F3EF7CBDBE}"/>
              </a:ext>
            </a:extLst>
          </p:cNvPr>
          <p:cNvSpPr>
            <a:spLocks noGrp="1"/>
          </p:cNvSpPr>
          <p:nvPr>
            <p:ph type="dt" sz="half" idx="10"/>
          </p:nvPr>
        </p:nvSpPr>
        <p:spPr/>
        <p:txBody>
          <a:bodyPr/>
          <a:lstStyle/>
          <a:p>
            <a:fld id="{E6382133-7544-4184-B536-BBF6F8B4C3C5}" type="datetimeFigureOut">
              <a:rPr lang="en-GB" smtClean="0"/>
              <a:t>16/03/2023</a:t>
            </a:fld>
            <a:endParaRPr lang="en-GB"/>
          </a:p>
        </p:txBody>
      </p:sp>
      <p:sp>
        <p:nvSpPr>
          <p:cNvPr id="5" name="Footer Placeholder 4">
            <a:extLst>
              <a:ext uri="{FF2B5EF4-FFF2-40B4-BE49-F238E27FC236}">
                <a16:creationId xmlns:a16="http://schemas.microsoft.com/office/drawing/2014/main" id="{CA82EB72-A269-67A9-373B-5FDA952AC86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7805BE7-55BF-8D0B-9B41-8BC2CF7D8C57}"/>
              </a:ext>
            </a:extLst>
          </p:cNvPr>
          <p:cNvSpPr>
            <a:spLocks noGrp="1"/>
          </p:cNvSpPr>
          <p:nvPr>
            <p:ph type="sldNum" sz="quarter" idx="12"/>
          </p:nvPr>
        </p:nvSpPr>
        <p:spPr/>
        <p:txBody>
          <a:bodyPr/>
          <a:lstStyle/>
          <a:p>
            <a:fld id="{6EF4C06E-E950-419D-96D1-A739E96AADDF}" type="slidenum">
              <a:rPr lang="en-GB" smtClean="0"/>
              <a:t>‹#›</a:t>
            </a:fld>
            <a:endParaRPr lang="en-GB"/>
          </a:p>
        </p:txBody>
      </p:sp>
    </p:spTree>
    <p:extLst>
      <p:ext uri="{BB962C8B-B14F-4D97-AF65-F5344CB8AC3E}">
        <p14:creationId xmlns:p14="http://schemas.microsoft.com/office/powerpoint/2010/main" val="2720717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6C2122-BA82-366D-1CA8-A4AB5606A37D}"/>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4E37EF75-0503-C650-81F1-E330AC5194E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715D476-C529-9762-59C4-94BAD8A7CB37}"/>
              </a:ext>
            </a:extLst>
          </p:cNvPr>
          <p:cNvSpPr>
            <a:spLocks noGrp="1"/>
          </p:cNvSpPr>
          <p:nvPr>
            <p:ph type="dt" sz="half" idx="10"/>
          </p:nvPr>
        </p:nvSpPr>
        <p:spPr/>
        <p:txBody>
          <a:bodyPr/>
          <a:lstStyle/>
          <a:p>
            <a:fld id="{E6382133-7544-4184-B536-BBF6F8B4C3C5}" type="datetimeFigureOut">
              <a:rPr lang="en-GB" smtClean="0"/>
              <a:t>16/03/2023</a:t>
            </a:fld>
            <a:endParaRPr lang="en-GB"/>
          </a:p>
        </p:txBody>
      </p:sp>
      <p:sp>
        <p:nvSpPr>
          <p:cNvPr id="5" name="Footer Placeholder 4">
            <a:extLst>
              <a:ext uri="{FF2B5EF4-FFF2-40B4-BE49-F238E27FC236}">
                <a16:creationId xmlns:a16="http://schemas.microsoft.com/office/drawing/2014/main" id="{272F695D-5752-4D94-49E8-3A7C8AAC08B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0EAF375-1EC1-EC55-94E7-B27607B9A06A}"/>
              </a:ext>
            </a:extLst>
          </p:cNvPr>
          <p:cNvSpPr>
            <a:spLocks noGrp="1"/>
          </p:cNvSpPr>
          <p:nvPr>
            <p:ph type="sldNum" sz="quarter" idx="12"/>
          </p:nvPr>
        </p:nvSpPr>
        <p:spPr/>
        <p:txBody>
          <a:bodyPr/>
          <a:lstStyle/>
          <a:p>
            <a:fld id="{6EF4C06E-E950-419D-96D1-A739E96AADDF}" type="slidenum">
              <a:rPr lang="en-GB" smtClean="0"/>
              <a:t>‹#›</a:t>
            </a:fld>
            <a:endParaRPr lang="en-GB"/>
          </a:p>
        </p:txBody>
      </p:sp>
    </p:spTree>
    <p:extLst>
      <p:ext uri="{BB962C8B-B14F-4D97-AF65-F5344CB8AC3E}">
        <p14:creationId xmlns:p14="http://schemas.microsoft.com/office/powerpoint/2010/main" val="1097845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BF627-8119-C198-B790-CF5ACBBC47F2}"/>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0C2442CB-DDC4-D57C-8D89-942C912E56F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B0F173D-11B8-0920-59F1-EA85AC5632AD}"/>
              </a:ext>
            </a:extLst>
          </p:cNvPr>
          <p:cNvSpPr>
            <a:spLocks noGrp="1"/>
          </p:cNvSpPr>
          <p:nvPr>
            <p:ph type="dt" sz="half" idx="10"/>
          </p:nvPr>
        </p:nvSpPr>
        <p:spPr/>
        <p:txBody>
          <a:bodyPr/>
          <a:lstStyle/>
          <a:p>
            <a:fld id="{E6382133-7544-4184-B536-BBF6F8B4C3C5}" type="datetimeFigureOut">
              <a:rPr lang="en-GB" smtClean="0"/>
              <a:t>16/03/2023</a:t>
            </a:fld>
            <a:endParaRPr lang="en-GB"/>
          </a:p>
        </p:txBody>
      </p:sp>
      <p:sp>
        <p:nvSpPr>
          <p:cNvPr id="5" name="Footer Placeholder 4">
            <a:extLst>
              <a:ext uri="{FF2B5EF4-FFF2-40B4-BE49-F238E27FC236}">
                <a16:creationId xmlns:a16="http://schemas.microsoft.com/office/drawing/2014/main" id="{DEEF854A-4EC7-05A5-5C32-D6AC6A7FD92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3399093-2B68-B684-B5F4-A415B026CF24}"/>
              </a:ext>
            </a:extLst>
          </p:cNvPr>
          <p:cNvSpPr>
            <a:spLocks noGrp="1"/>
          </p:cNvSpPr>
          <p:nvPr>
            <p:ph type="sldNum" sz="quarter" idx="12"/>
          </p:nvPr>
        </p:nvSpPr>
        <p:spPr/>
        <p:txBody>
          <a:bodyPr/>
          <a:lstStyle/>
          <a:p>
            <a:fld id="{6EF4C06E-E950-419D-96D1-A739E96AADDF}" type="slidenum">
              <a:rPr lang="en-GB" smtClean="0"/>
              <a:t>‹#›</a:t>
            </a:fld>
            <a:endParaRPr lang="en-GB"/>
          </a:p>
        </p:txBody>
      </p:sp>
    </p:spTree>
    <p:extLst>
      <p:ext uri="{BB962C8B-B14F-4D97-AF65-F5344CB8AC3E}">
        <p14:creationId xmlns:p14="http://schemas.microsoft.com/office/powerpoint/2010/main" val="3954032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7780B-A545-0E7E-9C06-D5E5959D011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4C05B7A3-EE64-F229-030E-F1BF4551B2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3A31171-188C-49AD-8D2F-81B78ED69FBF}"/>
              </a:ext>
            </a:extLst>
          </p:cNvPr>
          <p:cNvSpPr>
            <a:spLocks noGrp="1"/>
          </p:cNvSpPr>
          <p:nvPr>
            <p:ph type="dt" sz="half" idx="10"/>
          </p:nvPr>
        </p:nvSpPr>
        <p:spPr/>
        <p:txBody>
          <a:bodyPr/>
          <a:lstStyle/>
          <a:p>
            <a:fld id="{E6382133-7544-4184-B536-BBF6F8B4C3C5}" type="datetimeFigureOut">
              <a:rPr lang="en-GB" smtClean="0"/>
              <a:t>16/03/2023</a:t>
            </a:fld>
            <a:endParaRPr lang="en-GB"/>
          </a:p>
        </p:txBody>
      </p:sp>
      <p:sp>
        <p:nvSpPr>
          <p:cNvPr id="5" name="Footer Placeholder 4">
            <a:extLst>
              <a:ext uri="{FF2B5EF4-FFF2-40B4-BE49-F238E27FC236}">
                <a16:creationId xmlns:a16="http://schemas.microsoft.com/office/drawing/2014/main" id="{A67D6E67-8C6F-1FF4-82C0-59C8A9FDE5D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CE00FC5-6161-B7FE-AE24-FFB761287E1C}"/>
              </a:ext>
            </a:extLst>
          </p:cNvPr>
          <p:cNvSpPr>
            <a:spLocks noGrp="1"/>
          </p:cNvSpPr>
          <p:nvPr>
            <p:ph type="sldNum" sz="quarter" idx="12"/>
          </p:nvPr>
        </p:nvSpPr>
        <p:spPr/>
        <p:txBody>
          <a:bodyPr/>
          <a:lstStyle/>
          <a:p>
            <a:fld id="{6EF4C06E-E950-419D-96D1-A739E96AADDF}" type="slidenum">
              <a:rPr lang="en-GB" smtClean="0"/>
              <a:t>‹#›</a:t>
            </a:fld>
            <a:endParaRPr lang="en-GB"/>
          </a:p>
        </p:txBody>
      </p:sp>
    </p:spTree>
    <p:extLst>
      <p:ext uri="{BB962C8B-B14F-4D97-AF65-F5344CB8AC3E}">
        <p14:creationId xmlns:p14="http://schemas.microsoft.com/office/powerpoint/2010/main" val="2126154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C5017-BC81-6E56-B9DD-9256748B02B5}"/>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CDF7205-4992-51BD-8940-D0DFBEFB7C9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4914B427-6104-C844-FB28-E6743E509E8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C048DF9D-906A-784D-54D1-B88E397CBF63}"/>
              </a:ext>
            </a:extLst>
          </p:cNvPr>
          <p:cNvSpPr>
            <a:spLocks noGrp="1"/>
          </p:cNvSpPr>
          <p:nvPr>
            <p:ph type="dt" sz="half" idx="10"/>
          </p:nvPr>
        </p:nvSpPr>
        <p:spPr/>
        <p:txBody>
          <a:bodyPr/>
          <a:lstStyle/>
          <a:p>
            <a:fld id="{E6382133-7544-4184-B536-BBF6F8B4C3C5}" type="datetimeFigureOut">
              <a:rPr lang="en-GB" smtClean="0"/>
              <a:t>16/03/2023</a:t>
            </a:fld>
            <a:endParaRPr lang="en-GB"/>
          </a:p>
        </p:txBody>
      </p:sp>
      <p:sp>
        <p:nvSpPr>
          <p:cNvPr id="6" name="Footer Placeholder 5">
            <a:extLst>
              <a:ext uri="{FF2B5EF4-FFF2-40B4-BE49-F238E27FC236}">
                <a16:creationId xmlns:a16="http://schemas.microsoft.com/office/drawing/2014/main" id="{6FD76466-64A8-004D-F3C3-5E13283CE17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719AF6D-6B29-766F-BD57-272351270EA1}"/>
              </a:ext>
            </a:extLst>
          </p:cNvPr>
          <p:cNvSpPr>
            <a:spLocks noGrp="1"/>
          </p:cNvSpPr>
          <p:nvPr>
            <p:ph type="sldNum" sz="quarter" idx="12"/>
          </p:nvPr>
        </p:nvSpPr>
        <p:spPr/>
        <p:txBody>
          <a:bodyPr/>
          <a:lstStyle/>
          <a:p>
            <a:fld id="{6EF4C06E-E950-419D-96D1-A739E96AADDF}" type="slidenum">
              <a:rPr lang="en-GB" smtClean="0"/>
              <a:t>‹#›</a:t>
            </a:fld>
            <a:endParaRPr lang="en-GB"/>
          </a:p>
        </p:txBody>
      </p:sp>
    </p:spTree>
    <p:extLst>
      <p:ext uri="{BB962C8B-B14F-4D97-AF65-F5344CB8AC3E}">
        <p14:creationId xmlns:p14="http://schemas.microsoft.com/office/powerpoint/2010/main" val="3824635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C0D86-0C28-6EC5-68D7-4D143A18B5D0}"/>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54744EC1-3567-B4FC-32D2-8FABF650F1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BA86BF2-EBBC-CB73-A801-8475AF52D70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2096A493-BB09-4E21-34F9-D5D87CCF69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16A4DB1-E304-6749-96E3-73C2CA53D12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372861B8-1EC8-5077-C35A-7FEEAB40BB1D}"/>
              </a:ext>
            </a:extLst>
          </p:cNvPr>
          <p:cNvSpPr>
            <a:spLocks noGrp="1"/>
          </p:cNvSpPr>
          <p:nvPr>
            <p:ph type="dt" sz="half" idx="10"/>
          </p:nvPr>
        </p:nvSpPr>
        <p:spPr/>
        <p:txBody>
          <a:bodyPr/>
          <a:lstStyle/>
          <a:p>
            <a:fld id="{E6382133-7544-4184-B536-BBF6F8B4C3C5}" type="datetimeFigureOut">
              <a:rPr lang="en-GB" smtClean="0"/>
              <a:t>16/03/2023</a:t>
            </a:fld>
            <a:endParaRPr lang="en-GB"/>
          </a:p>
        </p:txBody>
      </p:sp>
      <p:sp>
        <p:nvSpPr>
          <p:cNvPr id="8" name="Footer Placeholder 7">
            <a:extLst>
              <a:ext uri="{FF2B5EF4-FFF2-40B4-BE49-F238E27FC236}">
                <a16:creationId xmlns:a16="http://schemas.microsoft.com/office/drawing/2014/main" id="{6804ACED-4DA9-484B-FAFD-42A265F0894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9DFD6C1-6569-D943-1F8F-4735A0F9569B}"/>
              </a:ext>
            </a:extLst>
          </p:cNvPr>
          <p:cNvSpPr>
            <a:spLocks noGrp="1"/>
          </p:cNvSpPr>
          <p:nvPr>
            <p:ph type="sldNum" sz="quarter" idx="12"/>
          </p:nvPr>
        </p:nvSpPr>
        <p:spPr/>
        <p:txBody>
          <a:bodyPr/>
          <a:lstStyle/>
          <a:p>
            <a:fld id="{6EF4C06E-E950-419D-96D1-A739E96AADDF}" type="slidenum">
              <a:rPr lang="en-GB" smtClean="0"/>
              <a:t>‹#›</a:t>
            </a:fld>
            <a:endParaRPr lang="en-GB"/>
          </a:p>
        </p:txBody>
      </p:sp>
    </p:spTree>
    <p:extLst>
      <p:ext uri="{BB962C8B-B14F-4D97-AF65-F5344CB8AC3E}">
        <p14:creationId xmlns:p14="http://schemas.microsoft.com/office/powerpoint/2010/main" val="668681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9AEBD-1910-BC61-BF07-2084D16631E7}"/>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AE2505A9-00D1-5735-7702-AB7D941A256A}"/>
              </a:ext>
            </a:extLst>
          </p:cNvPr>
          <p:cNvSpPr>
            <a:spLocks noGrp="1"/>
          </p:cNvSpPr>
          <p:nvPr>
            <p:ph type="dt" sz="half" idx="10"/>
          </p:nvPr>
        </p:nvSpPr>
        <p:spPr/>
        <p:txBody>
          <a:bodyPr/>
          <a:lstStyle/>
          <a:p>
            <a:fld id="{E6382133-7544-4184-B536-BBF6F8B4C3C5}" type="datetimeFigureOut">
              <a:rPr lang="en-GB" smtClean="0"/>
              <a:t>16/03/2023</a:t>
            </a:fld>
            <a:endParaRPr lang="en-GB"/>
          </a:p>
        </p:txBody>
      </p:sp>
      <p:sp>
        <p:nvSpPr>
          <p:cNvPr id="4" name="Footer Placeholder 3">
            <a:extLst>
              <a:ext uri="{FF2B5EF4-FFF2-40B4-BE49-F238E27FC236}">
                <a16:creationId xmlns:a16="http://schemas.microsoft.com/office/drawing/2014/main" id="{FFB0608B-C540-BDC4-4BD0-0A7117EEC14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81C2A04-1318-6077-F0FA-8EE4FA09AAEF}"/>
              </a:ext>
            </a:extLst>
          </p:cNvPr>
          <p:cNvSpPr>
            <a:spLocks noGrp="1"/>
          </p:cNvSpPr>
          <p:nvPr>
            <p:ph type="sldNum" sz="quarter" idx="12"/>
          </p:nvPr>
        </p:nvSpPr>
        <p:spPr/>
        <p:txBody>
          <a:bodyPr/>
          <a:lstStyle/>
          <a:p>
            <a:fld id="{6EF4C06E-E950-419D-96D1-A739E96AADDF}" type="slidenum">
              <a:rPr lang="en-GB" smtClean="0"/>
              <a:t>‹#›</a:t>
            </a:fld>
            <a:endParaRPr lang="en-GB"/>
          </a:p>
        </p:txBody>
      </p:sp>
    </p:spTree>
    <p:extLst>
      <p:ext uri="{BB962C8B-B14F-4D97-AF65-F5344CB8AC3E}">
        <p14:creationId xmlns:p14="http://schemas.microsoft.com/office/powerpoint/2010/main" val="2583075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0946C0-7294-CBEA-5FDC-0CA2AD69DE72}"/>
              </a:ext>
            </a:extLst>
          </p:cNvPr>
          <p:cNvSpPr>
            <a:spLocks noGrp="1"/>
          </p:cNvSpPr>
          <p:nvPr>
            <p:ph type="dt" sz="half" idx="10"/>
          </p:nvPr>
        </p:nvSpPr>
        <p:spPr/>
        <p:txBody>
          <a:bodyPr/>
          <a:lstStyle/>
          <a:p>
            <a:fld id="{E6382133-7544-4184-B536-BBF6F8B4C3C5}" type="datetimeFigureOut">
              <a:rPr lang="en-GB" smtClean="0"/>
              <a:t>16/03/2023</a:t>
            </a:fld>
            <a:endParaRPr lang="en-GB"/>
          </a:p>
        </p:txBody>
      </p:sp>
      <p:sp>
        <p:nvSpPr>
          <p:cNvPr id="3" name="Footer Placeholder 2">
            <a:extLst>
              <a:ext uri="{FF2B5EF4-FFF2-40B4-BE49-F238E27FC236}">
                <a16:creationId xmlns:a16="http://schemas.microsoft.com/office/drawing/2014/main" id="{1F551D66-AECC-D013-5B17-C8BC43A6FC1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6CD6B58-E9D0-205F-32CB-D5150E3C3252}"/>
              </a:ext>
            </a:extLst>
          </p:cNvPr>
          <p:cNvSpPr>
            <a:spLocks noGrp="1"/>
          </p:cNvSpPr>
          <p:nvPr>
            <p:ph type="sldNum" sz="quarter" idx="12"/>
          </p:nvPr>
        </p:nvSpPr>
        <p:spPr/>
        <p:txBody>
          <a:bodyPr/>
          <a:lstStyle/>
          <a:p>
            <a:fld id="{6EF4C06E-E950-419D-96D1-A739E96AADDF}" type="slidenum">
              <a:rPr lang="en-GB" smtClean="0"/>
              <a:t>‹#›</a:t>
            </a:fld>
            <a:endParaRPr lang="en-GB"/>
          </a:p>
        </p:txBody>
      </p:sp>
    </p:spTree>
    <p:extLst>
      <p:ext uri="{BB962C8B-B14F-4D97-AF65-F5344CB8AC3E}">
        <p14:creationId xmlns:p14="http://schemas.microsoft.com/office/powerpoint/2010/main" val="2876299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A45A5-492F-C19B-4BDC-0ACD6C713E5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7B31AE47-62D1-B083-1631-9FFF958D98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EA9D240D-20CE-ECC0-507E-35A7048401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D5835A6-349E-D99C-7EB3-C7684429845F}"/>
              </a:ext>
            </a:extLst>
          </p:cNvPr>
          <p:cNvSpPr>
            <a:spLocks noGrp="1"/>
          </p:cNvSpPr>
          <p:nvPr>
            <p:ph type="dt" sz="half" idx="10"/>
          </p:nvPr>
        </p:nvSpPr>
        <p:spPr/>
        <p:txBody>
          <a:bodyPr/>
          <a:lstStyle/>
          <a:p>
            <a:fld id="{E6382133-7544-4184-B536-BBF6F8B4C3C5}" type="datetimeFigureOut">
              <a:rPr lang="en-GB" smtClean="0"/>
              <a:t>16/03/2023</a:t>
            </a:fld>
            <a:endParaRPr lang="en-GB"/>
          </a:p>
        </p:txBody>
      </p:sp>
      <p:sp>
        <p:nvSpPr>
          <p:cNvPr id="6" name="Footer Placeholder 5">
            <a:extLst>
              <a:ext uri="{FF2B5EF4-FFF2-40B4-BE49-F238E27FC236}">
                <a16:creationId xmlns:a16="http://schemas.microsoft.com/office/drawing/2014/main" id="{BBF74190-4B6C-F914-559D-0CB13CDCB20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A8308F6-251F-D236-BD9B-F1DAFAF362F7}"/>
              </a:ext>
            </a:extLst>
          </p:cNvPr>
          <p:cNvSpPr>
            <a:spLocks noGrp="1"/>
          </p:cNvSpPr>
          <p:nvPr>
            <p:ph type="sldNum" sz="quarter" idx="12"/>
          </p:nvPr>
        </p:nvSpPr>
        <p:spPr/>
        <p:txBody>
          <a:bodyPr/>
          <a:lstStyle/>
          <a:p>
            <a:fld id="{6EF4C06E-E950-419D-96D1-A739E96AADDF}" type="slidenum">
              <a:rPr lang="en-GB" smtClean="0"/>
              <a:t>‹#›</a:t>
            </a:fld>
            <a:endParaRPr lang="en-GB"/>
          </a:p>
        </p:txBody>
      </p:sp>
    </p:spTree>
    <p:extLst>
      <p:ext uri="{BB962C8B-B14F-4D97-AF65-F5344CB8AC3E}">
        <p14:creationId xmlns:p14="http://schemas.microsoft.com/office/powerpoint/2010/main" val="22531299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4349B-51B8-19A0-03CC-0EA6B41CDF5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2611C485-C022-025D-8835-EDF95DA812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AEEFFCB-A70C-ED5F-7F83-648B1B8C78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49A42FF-D67C-D914-D97D-87B9AF11340B}"/>
              </a:ext>
            </a:extLst>
          </p:cNvPr>
          <p:cNvSpPr>
            <a:spLocks noGrp="1"/>
          </p:cNvSpPr>
          <p:nvPr>
            <p:ph type="dt" sz="half" idx="10"/>
          </p:nvPr>
        </p:nvSpPr>
        <p:spPr/>
        <p:txBody>
          <a:bodyPr/>
          <a:lstStyle/>
          <a:p>
            <a:fld id="{E6382133-7544-4184-B536-BBF6F8B4C3C5}" type="datetimeFigureOut">
              <a:rPr lang="en-GB" smtClean="0"/>
              <a:t>16/03/2023</a:t>
            </a:fld>
            <a:endParaRPr lang="en-GB"/>
          </a:p>
        </p:txBody>
      </p:sp>
      <p:sp>
        <p:nvSpPr>
          <p:cNvPr id="6" name="Footer Placeholder 5">
            <a:extLst>
              <a:ext uri="{FF2B5EF4-FFF2-40B4-BE49-F238E27FC236}">
                <a16:creationId xmlns:a16="http://schemas.microsoft.com/office/drawing/2014/main" id="{37413D71-7BF0-93C8-2F42-58D419BF3A6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ED84A83-D070-4EA0-8B34-F995C1CC4C10}"/>
              </a:ext>
            </a:extLst>
          </p:cNvPr>
          <p:cNvSpPr>
            <a:spLocks noGrp="1"/>
          </p:cNvSpPr>
          <p:nvPr>
            <p:ph type="sldNum" sz="quarter" idx="12"/>
          </p:nvPr>
        </p:nvSpPr>
        <p:spPr/>
        <p:txBody>
          <a:bodyPr/>
          <a:lstStyle/>
          <a:p>
            <a:fld id="{6EF4C06E-E950-419D-96D1-A739E96AADDF}" type="slidenum">
              <a:rPr lang="en-GB" smtClean="0"/>
              <a:t>‹#›</a:t>
            </a:fld>
            <a:endParaRPr lang="en-GB"/>
          </a:p>
        </p:txBody>
      </p:sp>
    </p:spTree>
    <p:extLst>
      <p:ext uri="{BB962C8B-B14F-4D97-AF65-F5344CB8AC3E}">
        <p14:creationId xmlns:p14="http://schemas.microsoft.com/office/powerpoint/2010/main" val="2175895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10569B-6E98-C047-E6B9-AEE9665F65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09012B13-CE92-3E24-5DF5-F1B2E6F90C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2347C7D-C0B5-DF60-C3B0-03C8E5BE40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382133-7544-4184-B536-BBF6F8B4C3C5}" type="datetimeFigureOut">
              <a:rPr lang="en-GB" smtClean="0"/>
              <a:t>16/03/2023</a:t>
            </a:fld>
            <a:endParaRPr lang="en-GB"/>
          </a:p>
        </p:txBody>
      </p:sp>
      <p:sp>
        <p:nvSpPr>
          <p:cNvPr id="5" name="Footer Placeholder 4">
            <a:extLst>
              <a:ext uri="{FF2B5EF4-FFF2-40B4-BE49-F238E27FC236}">
                <a16:creationId xmlns:a16="http://schemas.microsoft.com/office/drawing/2014/main" id="{A7265DE4-3FA7-F803-4598-81945B2D73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A600651-A12E-CD96-59B4-F322982DCE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F4C06E-E950-419D-96D1-A739E96AADDF}" type="slidenum">
              <a:rPr lang="en-GB" smtClean="0"/>
              <a:t>‹#›</a:t>
            </a:fld>
            <a:endParaRPr lang="en-GB"/>
          </a:p>
        </p:txBody>
      </p:sp>
    </p:spTree>
    <p:extLst>
      <p:ext uri="{BB962C8B-B14F-4D97-AF65-F5344CB8AC3E}">
        <p14:creationId xmlns:p14="http://schemas.microsoft.com/office/powerpoint/2010/main" val="24039371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97" name="Rectangle 1083">
            <a:extLst>
              <a:ext uri="{FF2B5EF4-FFF2-40B4-BE49-F238E27FC236}">
                <a16:creationId xmlns:a16="http://schemas.microsoft.com/office/drawing/2014/main" id="{49B447FE-DDA9-4B30-828A-59FC56912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6" name="Rectangle 1085">
            <a:extLst>
              <a:ext uri="{FF2B5EF4-FFF2-40B4-BE49-F238E27FC236}">
                <a16:creationId xmlns:a16="http://schemas.microsoft.com/office/drawing/2014/main" id="{C3D487F7-9050-4871-B351-34A72ADB29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4" y="-1"/>
            <a:ext cx="6096002"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8" name="Rectangle 1087">
            <a:extLst>
              <a:ext uri="{FF2B5EF4-FFF2-40B4-BE49-F238E27FC236}">
                <a16:creationId xmlns:a16="http://schemas.microsoft.com/office/drawing/2014/main" id="{F43C27DD-EF6A-4C48-9669-C2970E71A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52884" y="609601"/>
            <a:ext cx="6858003" cy="5638801"/>
          </a:xfrm>
          <a:prstGeom prst="rect">
            <a:avLst/>
          </a:prstGeom>
          <a:gradFill>
            <a:gsLst>
              <a:gs pos="0">
                <a:schemeClr val="accent1">
                  <a:alpha val="23000"/>
                </a:schemeClr>
              </a:gs>
              <a:gs pos="71000">
                <a:schemeClr val="accent1">
                  <a:lumMod val="50000"/>
                  <a:alpha val="0"/>
                </a:schemeClr>
              </a:gs>
              <a:gs pos="100000">
                <a:srgbClr val="000000">
                  <a:alpha val="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0" name="Rectangle 1089">
            <a:extLst>
              <a:ext uri="{FF2B5EF4-FFF2-40B4-BE49-F238E27FC236}">
                <a16:creationId xmlns:a16="http://schemas.microsoft.com/office/drawing/2014/main" id="{05A1AA86-B7E6-4C02-AA34-F1A25CD4C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518" y="2217950"/>
            <a:ext cx="6103518" cy="4640049"/>
          </a:xfrm>
          <a:prstGeom prst="rect">
            <a:avLst/>
          </a:prstGeom>
          <a:gradFill>
            <a:gsLst>
              <a:gs pos="0">
                <a:schemeClr val="accent1">
                  <a:alpha val="0"/>
                </a:schemeClr>
              </a:gs>
              <a:gs pos="72000">
                <a:srgbClr val="000000">
                  <a:alpha val="21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2" name="Oval 1091">
            <a:extLst>
              <a:ext uri="{FF2B5EF4-FFF2-40B4-BE49-F238E27FC236}">
                <a16:creationId xmlns:a16="http://schemas.microsoft.com/office/drawing/2014/main" id="{86C3B9CB-4E48-4726-B7B9-9E02F71B1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137312">
            <a:off x="565239" y="1211422"/>
            <a:ext cx="4640488" cy="4640488"/>
          </a:xfrm>
          <a:prstGeom prst="ellipse">
            <a:avLst/>
          </a:prstGeom>
          <a:gradFill>
            <a:gsLst>
              <a:gs pos="53000">
                <a:schemeClr val="accent1">
                  <a:alpha val="0"/>
                </a:schemeClr>
              </a:gs>
              <a:gs pos="100000">
                <a:schemeClr val="accent1">
                  <a:lumMod val="40000"/>
                  <a:lumOff val="60000"/>
                  <a:alpha val="1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4" name="Rectangle 1093">
            <a:extLst>
              <a:ext uri="{FF2B5EF4-FFF2-40B4-BE49-F238E27FC236}">
                <a16:creationId xmlns:a16="http://schemas.microsoft.com/office/drawing/2014/main" id="{C84384FE-1C88-4CAA-8FB8-2313A3AE7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519" y="0"/>
            <a:ext cx="6103519" cy="6870700"/>
          </a:xfrm>
          <a:prstGeom prst="rect">
            <a:avLst/>
          </a:prstGeom>
          <a:gradFill>
            <a:gsLst>
              <a:gs pos="24000">
                <a:schemeClr val="accent1">
                  <a:alpha val="0"/>
                </a:schemeClr>
              </a:gs>
              <a:gs pos="100000">
                <a:srgbClr val="000000">
                  <a:alpha val="71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E4CCE65-3AA0-40C6-52B3-832FD672010A}"/>
              </a:ext>
            </a:extLst>
          </p:cNvPr>
          <p:cNvSpPr>
            <a:spLocks noGrp="1"/>
          </p:cNvSpPr>
          <p:nvPr>
            <p:ph type="ctrTitle"/>
          </p:nvPr>
        </p:nvSpPr>
        <p:spPr>
          <a:xfrm>
            <a:off x="113483" y="947736"/>
            <a:ext cx="5777713" cy="4962525"/>
          </a:xfrm>
          <a:prstGeom prst="ellipse">
            <a:avLst/>
          </a:prstGeom>
        </p:spPr>
        <p:txBody>
          <a:bodyPr vert="horz" lIns="91440" tIns="45720" rIns="91440" bIns="45720" rtlCol="0" anchor="t">
            <a:noAutofit/>
          </a:bodyPr>
          <a:lstStyle/>
          <a:p>
            <a:pPr algn="l"/>
            <a:r>
              <a:rPr lang="en-US" sz="3600" b="1" i="0" kern="1200" dirty="0">
                <a:solidFill>
                  <a:srgbClr val="FFFFFF"/>
                </a:solidFill>
                <a:effectLst/>
                <a:latin typeface="+mn-lt"/>
                <a:ea typeface="+mj-ea"/>
                <a:cs typeface="+mj-cs"/>
              </a:rPr>
              <a:t>Analysis of Property Prices In the different Boroughs In London and</a:t>
            </a:r>
            <a:r>
              <a:rPr lang="en-US" sz="3600" b="1" dirty="0">
                <a:solidFill>
                  <a:srgbClr val="FFFFFF"/>
                </a:solidFill>
                <a:latin typeface="+mn-lt"/>
              </a:rPr>
              <a:t> other</a:t>
            </a:r>
            <a:r>
              <a:rPr lang="en-US" sz="3600" b="1" i="0" kern="1200" dirty="0">
                <a:solidFill>
                  <a:srgbClr val="FFFFFF"/>
                </a:solidFill>
                <a:effectLst/>
                <a:latin typeface="+mn-lt"/>
                <a:ea typeface="+mj-ea"/>
                <a:cs typeface="+mj-cs"/>
              </a:rPr>
              <a:t> influences on the property price.</a:t>
            </a:r>
          </a:p>
        </p:txBody>
      </p:sp>
      <p:pic>
        <p:nvPicPr>
          <p:cNvPr id="1026" name="Picture 2" descr="U.K. Market Meltdown Shocked London's Luxury Real Estate - Mansion Global">
            <a:extLst>
              <a:ext uri="{FF2B5EF4-FFF2-40B4-BE49-F238E27FC236}">
                <a16:creationId xmlns:a16="http://schemas.microsoft.com/office/drawing/2014/main" id="{E279E215-AF70-EDD8-8BEE-99D02A5664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933" r="15796"/>
          <a:stretch/>
        </p:blipFill>
        <p:spPr bwMode="auto">
          <a:xfrm>
            <a:off x="6553199" y="457200"/>
            <a:ext cx="5181602"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1950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4E37431-20F0-4DD6-84A9-ED2B64494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E98B72-66C6-4AB4-AF0D-BA830DE86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07EAFC6-733F-403D-BB4D-05A3A2874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7A36730-4CB0-4F61-AD11-A44C97658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69C79E1-F916-4929-A4F3-DE763D4BF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67334AB-16BD-4EC7-8C6B-4B5171600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7338A73-188F-201E-948F-FAB095D8A813}"/>
              </a:ext>
            </a:extLst>
          </p:cNvPr>
          <p:cNvSpPr>
            <a:spLocks noGrp="1"/>
          </p:cNvSpPr>
          <p:nvPr>
            <p:ph type="title"/>
          </p:nvPr>
        </p:nvSpPr>
        <p:spPr>
          <a:xfrm>
            <a:off x="334615" y="961595"/>
            <a:ext cx="4412021" cy="3030724"/>
          </a:xfrm>
        </p:spPr>
        <p:txBody>
          <a:bodyPr vert="horz" lIns="91440" tIns="45720" rIns="91440" bIns="45720" rtlCol="0" anchor="b">
            <a:normAutofit/>
          </a:bodyPr>
          <a:lstStyle/>
          <a:p>
            <a:r>
              <a:rPr lang="en-US" sz="4000" b="1" kern="1200" dirty="0">
                <a:solidFill>
                  <a:srgbClr val="FFFFFF"/>
                </a:solidFill>
                <a:latin typeface="+mn-lt"/>
                <a:ea typeface="+mj-ea"/>
                <a:cs typeface="+mj-cs"/>
              </a:rPr>
              <a:t>Average Salary in London </a:t>
            </a:r>
            <a:r>
              <a:rPr lang="en-US" sz="4000" b="1" dirty="0">
                <a:solidFill>
                  <a:srgbClr val="FFFFFF"/>
                </a:solidFill>
                <a:latin typeface="+mn-lt"/>
              </a:rPr>
              <a:t>in 2018</a:t>
            </a:r>
            <a:endParaRPr lang="en-US" sz="4000" b="1" kern="1200" dirty="0">
              <a:solidFill>
                <a:srgbClr val="FFFFFF"/>
              </a:solidFill>
              <a:latin typeface="+mn-lt"/>
              <a:ea typeface="+mj-ea"/>
              <a:cs typeface="+mj-cs"/>
            </a:endParaRPr>
          </a:p>
        </p:txBody>
      </p:sp>
      <p:pic>
        <p:nvPicPr>
          <p:cNvPr id="7" name="Content Placeholder 6">
            <a:extLst>
              <a:ext uri="{FF2B5EF4-FFF2-40B4-BE49-F238E27FC236}">
                <a16:creationId xmlns:a16="http://schemas.microsoft.com/office/drawing/2014/main" id="{D52F01B5-A263-A395-11F1-3B790B627845}"/>
              </a:ext>
            </a:extLst>
          </p:cNvPr>
          <p:cNvPicPr>
            <a:picLocks noGrp="1" noChangeAspect="1"/>
          </p:cNvPicPr>
          <p:nvPr>
            <p:ph idx="1"/>
          </p:nvPr>
        </p:nvPicPr>
        <p:blipFill>
          <a:blip r:embed="rId3"/>
          <a:stretch>
            <a:fillRect/>
          </a:stretch>
        </p:blipFill>
        <p:spPr>
          <a:xfrm>
            <a:off x="4950922" y="1020240"/>
            <a:ext cx="7036792" cy="4456635"/>
          </a:xfrm>
          <a:prstGeom prst="rect">
            <a:avLst/>
          </a:prstGeom>
        </p:spPr>
      </p:pic>
    </p:spTree>
    <p:extLst>
      <p:ext uri="{BB962C8B-B14F-4D97-AF65-F5344CB8AC3E}">
        <p14:creationId xmlns:p14="http://schemas.microsoft.com/office/powerpoint/2010/main" val="3095506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4"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2" y="-6"/>
            <a:ext cx="11711138" cy="6410334"/>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89E4D1D-D28F-DC8E-E68F-58BCFD2D45D8}"/>
              </a:ext>
            </a:extLst>
          </p:cNvPr>
          <p:cNvSpPr>
            <a:spLocks noGrp="1"/>
          </p:cNvSpPr>
          <p:nvPr>
            <p:ph type="title"/>
          </p:nvPr>
        </p:nvSpPr>
        <p:spPr>
          <a:xfrm>
            <a:off x="889083" y="1457326"/>
            <a:ext cx="4747280" cy="3098061"/>
          </a:xfrm>
        </p:spPr>
        <p:txBody>
          <a:bodyPr vert="horz" lIns="91440" tIns="45720" rIns="91440" bIns="45720" rtlCol="0" anchor="b">
            <a:normAutofit/>
          </a:bodyPr>
          <a:lstStyle/>
          <a:p>
            <a:r>
              <a:rPr lang="en-US" sz="3700" b="1" kern="1200" dirty="0">
                <a:solidFill>
                  <a:srgbClr val="FFFFFF"/>
                </a:solidFill>
                <a:latin typeface="+mn-lt"/>
                <a:ea typeface="+mj-ea"/>
                <a:cs typeface="+mj-cs"/>
              </a:rPr>
              <a:t>How do property prices in London compare </a:t>
            </a:r>
            <a:r>
              <a:rPr lang="en-US" sz="3700" b="1" dirty="0">
                <a:solidFill>
                  <a:srgbClr val="FFFFFF"/>
                </a:solidFill>
                <a:latin typeface="+mn-lt"/>
              </a:rPr>
              <a:t>with</a:t>
            </a:r>
            <a:r>
              <a:rPr lang="en-US" sz="3700" b="1" kern="1200" dirty="0">
                <a:solidFill>
                  <a:srgbClr val="FFFFFF"/>
                </a:solidFill>
                <a:latin typeface="+mn-lt"/>
                <a:ea typeface="+mj-ea"/>
                <a:cs typeface="+mj-cs"/>
              </a:rPr>
              <a:t> other major cities in the UK over the last 25 years?</a:t>
            </a:r>
          </a:p>
        </p:txBody>
      </p:sp>
      <p:sp>
        <p:nvSpPr>
          <p:cNvPr id="46" name="Rectangle 45">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8"/>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9" y="1062544"/>
            <a:ext cx="4756162" cy="4756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Calculator, pen, compass, money and a paper with graphs printed on it">
            <a:extLst>
              <a:ext uri="{FF2B5EF4-FFF2-40B4-BE49-F238E27FC236}">
                <a16:creationId xmlns:a16="http://schemas.microsoft.com/office/drawing/2014/main" id="{E2EC581C-95FE-D854-FA0E-03B5CBAEB6A3}"/>
              </a:ext>
            </a:extLst>
          </p:cNvPr>
          <p:cNvPicPr>
            <a:picLocks noChangeAspect="1"/>
          </p:cNvPicPr>
          <p:nvPr/>
        </p:nvPicPr>
        <p:blipFill rotWithShape="1">
          <a:blip r:embed="rId2"/>
          <a:srcRect l="21588" r="18162" b="-1"/>
          <a:stretch/>
        </p:blipFill>
        <p:spPr>
          <a:xfrm>
            <a:off x="7461887" y="2108877"/>
            <a:ext cx="2654507" cy="2654533"/>
          </a:xfrm>
          <a:prstGeom prst="rect">
            <a:avLst/>
          </a:prstGeom>
        </p:spPr>
      </p:pic>
    </p:spTree>
    <p:extLst>
      <p:ext uri="{BB962C8B-B14F-4D97-AF65-F5344CB8AC3E}">
        <p14:creationId xmlns:p14="http://schemas.microsoft.com/office/powerpoint/2010/main" val="1490011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Content Placeholder 15">
            <a:extLst>
              <a:ext uri="{FF2B5EF4-FFF2-40B4-BE49-F238E27FC236}">
                <a16:creationId xmlns:a16="http://schemas.microsoft.com/office/drawing/2014/main" id="{39C13708-C818-1404-CC41-B886AA207280}"/>
              </a:ext>
            </a:extLst>
          </p:cNvPr>
          <p:cNvPicPr>
            <a:picLocks noGrp="1" noChangeAspect="1"/>
          </p:cNvPicPr>
          <p:nvPr>
            <p:ph idx="1"/>
          </p:nvPr>
        </p:nvPicPr>
        <p:blipFill>
          <a:blip r:embed="rId3"/>
          <a:stretch>
            <a:fillRect/>
          </a:stretch>
        </p:blipFill>
        <p:spPr>
          <a:xfrm>
            <a:off x="1036311" y="920156"/>
            <a:ext cx="10793740" cy="5017687"/>
          </a:xfrm>
        </p:spPr>
      </p:pic>
    </p:spTree>
    <p:extLst>
      <p:ext uri="{BB962C8B-B14F-4D97-AF65-F5344CB8AC3E}">
        <p14:creationId xmlns:p14="http://schemas.microsoft.com/office/powerpoint/2010/main" val="4205347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Content Placeholder 17">
            <a:extLst>
              <a:ext uri="{FF2B5EF4-FFF2-40B4-BE49-F238E27FC236}">
                <a16:creationId xmlns:a16="http://schemas.microsoft.com/office/drawing/2014/main" id="{C72A7534-7232-D16C-909B-9554F4936EBD}"/>
              </a:ext>
            </a:extLst>
          </p:cNvPr>
          <p:cNvPicPr>
            <a:picLocks noGrp="1" noChangeAspect="1"/>
          </p:cNvPicPr>
          <p:nvPr>
            <p:ph idx="1"/>
          </p:nvPr>
        </p:nvPicPr>
        <p:blipFill>
          <a:blip r:embed="rId3"/>
          <a:stretch>
            <a:fillRect/>
          </a:stretch>
        </p:blipFill>
        <p:spPr>
          <a:xfrm>
            <a:off x="495300" y="973305"/>
            <a:ext cx="10477500" cy="5047026"/>
          </a:xfrm>
        </p:spPr>
      </p:pic>
    </p:spTree>
    <p:extLst>
      <p:ext uri="{BB962C8B-B14F-4D97-AF65-F5344CB8AC3E}">
        <p14:creationId xmlns:p14="http://schemas.microsoft.com/office/powerpoint/2010/main" val="829009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41">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43">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665CA21-1880-69CE-3386-C94447CEFAF9}"/>
              </a:ext>
            </a:extLst>
          </p:cNvPr>
          <p:cNvPicPr>
            <a:picLocks noChangeAspect="1"/>
          </p:cNvPicPr>
          <p:nvPr/>
        </p:nvPicPr>
        <p:blipFill rotWithShape="1">
          <a:blip r:embed="rId3"/>
          <a:srcRect r="24048" b="1"/>
          <a:stretch/>
        </p:blipFill>
        <p:spPr>
          <a:xfrm>
            <a:off x="4038599" y="10"/>
            <a:ext cx="8160026" cy="6875809"/>
          </a:xfrm>
          <a:prstGeom prst="rect">
            <a:avLst/>
          </a:prstGeom>
        </p:spPr>
      </p:pic>
      <p:sp>
        <p:nvSpPr>
          <p:cNvPr id="46" name="Freeform: Shape 45">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89E4D1D-D28F-DC8E-E68F-58BCFD2D45D8}"/>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b="1" dirty="0">
                <a:solidFill>
                  <a:srgbClr val="FFFFFF"/>
                </a:solidFill>
                <a:latin typeface="+mn-lt"/>
              </a:rPr>
              <a:t>What is the correlation between house prices and crime statistics?</a:t>
            </a:r>
          </a:p>
        </p:txBody>
      </p:sp>
    </p:spTree>
    <p:extLst>
      <p:ext uri="{BB962C8B-B14F-4D97-AF65-F5344CB8AC3E}">
        <p14:creationId xmlns:p14="http://schemas.microsoft.com/office/powerpoint/2010/main" val="3492669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7B4804-F621-47FC-C455-C856FF99E9A1}"/>
              </a:ext>
            </a:extLst>
          </p:cNvPr>
          <p:cNvSpPr>
            <a:spLocks noGrp="1"/>
          </p:cNvSpPr>
          <p:nvPr>
            <p:ph type="title"/>
          </p:nvPr>
        </p:nvSpPr>
        <p:spPr>
          <a:xfrm>
            <a:off x="466722" y="586855"/>
            <a:ext cx="3201366" cy="3387497"/>
          </a:xfrm>
        </p:spPr>
        <p:txBody>
          <a:bodyPr anchor="b">
            <a:normAutofit/>
          </a:bodyPr>
          <a:lstStyle/>
          <a:p>
            <a:r>
              <a:rPr lang="en-GB" sz="4000" b="1" dirty="0">
                <a:solidFill>
                  <a:srgbClr val="FFFFFF"/>
                </a:solidFill>
                <a:latin typeface="+mn-lt"/>
              </a:rPr>
              <a:t>Average House Price per area</a:t>
            </a:r>
          </a:p>
        </p:txBody>
      </p:sp>
      <p:pic>
        <p:nvPicPr>
          <p:cNvPr id="13" name="Content Placeholder 12">
            <a:extLst>
              <a:ext uri="{FF2B5EF4-FFF2-40B4-BE49-F238E27FC236}">
                <a16:creationId xmlns:a16="http://schemas.microsoft.com/office/drawing/2014/main" id="{59861A1D-078B-7D08-2D0E-56C4B5DC7DC0}"/>
              </a:ext>
            </a:extLst>
          </p:cNvPr>
          <p:cNvPicPr>
            <a:picLocks noGrp="1" noChangeAspect="1"/>
          </p:cNvPicPr>
          <p:nvPr>
            <p:ph idx="1"/>
          </p:nvPr>
        </p:nvPicPr>
        <p:blipFill>
          <a:blip r:embed="rId3"/>
          <a:stretch>
            <a:fillRect/>
          </a:stretch>
        </p:blipFill>
        <p:spPr>
          <a:xfrm>
            <a:off x="4244071" y="439719"/>
            <a:ext cx="7464921" cy="5998838"/>
          </a:xfrm>
        </p:spPr>
      </p:pic>
    </p:spTree>
    <p:extLst>
      <p:ext uri="{BB962C8B-B14F-4D97-AF65-F5344CB8AC3E}">
        <p14:creationId xmlns:p14="http://schemas.microsoft.com/office/powerpoint/2010/main" val="74847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D37C0B7-6859-CA35-CD11-F6509ADFFFFD}"/>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1" kern="1200" dirty="0">
                <a:solidFill>
                  <a:srgbClr val="FFFFFF"/>
                </a:solidFill>
                <a:latin typeface="+mn-lt"/>
                <a:ea typeface="+mj-ea"/>
                <a:cs typeface="+mj-cs"/>
              </a:rPr>
              <a:t>Number of Crimes per area</a:t>
            </a:r>
          </a:p>
        </p:txBody>
      </p:sp>
      <p:pic>
        <p:nvPicPr>
          <p:cNvPr id="4" name="Content Placeholder 3">
            <a:extLst>
              <a:ext uri="{FF2B5EF4-FFF2-40B4-BE49-F238E27FC236}">
                <a16:creationId xmlns:a16="http://schemas.microsoft.com/office/drawing/2014/main" id="{9C174810-6A8A-54E4-FA1F-9E0BC7D1BA29}"/>
              </a:ext>
            </a:extLst>
          </p:cNvPr>
          <p:cNvPicPr>
            <a:picLocks noGrp="1" noChangeAspect="1"/>
          </p:cNvPicPr>
          <p:nvPr>
            <p:ph idx="1"/>
          </p:nvPr>
        </p:nvPicPr>
        <p:blipFill>
          <a:blip r:embed="rId3"/>
          <a:stretch>
            <a:fillRect/>
          </a:stretch>
        </p:blipFill>
        <p:spPr>
          <a:xfrm>
            <a:off x="4201785" y="693774"/>
            <a:ext cx="7898950" cy="5470022"/>
          </a:xfrm>
          <a:prstGeom prst="rect">
            <a:avLst/>
          </a:prstGeom>
        </p:spPr>
      </p:pic>
    </p:spTree>
    <p:extLst>
      <p:ext uri="{BB962C8B-B14F-4D97-AF65-F5344CB8AC3E}">
        <p14:creationId xmlns:p14="http://schemas.microsoft.com/office/powerpoint/2010/main" val="2368661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a:extLst>
              <a:ext uri="{FF2B5EF4-FFF2-40B4-BE49-F238E27FC236}">
                <a16:creationId xmlns:a16="http://schemas.microsoft.com/office/drawing/2014/main" id="{C3C31C81-D482-A129-44FD-4E158ECBF667}"/>
              </a:ext>
            </a:extLst>
          </p:cNvPr>
          <p:cNvPicPr>
            <a:picLocks noGrp="1" noChangeAspect="1"/>
          </p:cNvPicPr>
          <p:nvPr>
            <p:ph idx="1"/>
          </p:nvPr>
        </p:nvPicPr>
        <p:blipFill>
          <a:blip r:embed="rId3"/>
          <a:stretch>
            <a:fillRect/>
          </a:stretch>
        </p:blipFill>
        <p:spPr>
          <a:xfrm>
            <a:off x="1490871" y="457200"/>
            <a:ext cx="8732630" cy="5943600"/>
          </a:xfrm>
          <a:prstGeom prst="rect">
            <a:avLst/>
          </a:prstGeom>
        </p:spPr>
      </p:pic>
      <p:sp>
        <p:nvSpPr>
          <p:cNvPr id="12" name="TextBox 11">
            <a:extLst>
              <a:ext uri="{FF2B5EF4-FFF2-40B4-BE49-F238E27FC236}">
                <a16:creationId xmlns:a16="http://schemas.microsoft.com/office/drawing/2014/main" id="{9907D6D2-6D2E-B28A-FE89-198CBF0E2A6F}"/>
              </a:ext>
            </a:extLst>
          </p:cNvPr>
          <p:cNvSpPr txBox="1"/>
          <p:nvPr/>
        </p:nvSpPr>
        <p:spPr>
          <a:xfrm>
            <a:off x="8798808" y="6444519"/>
            <a:ext cx="2674834" cy="369332"/>
          </a:xfrm>
          <a:prstGeom prst="rect">
            <a:avLst/>
          </a:prstGeom>
          <a:noFill/>
        </p:spPr>
        <p:txBody>
          <a:bodyPr wrap="square" rtlCol="0">
            <a:spAutoFit/>
          </a:bodyPr>
          <a:lstStyle/>
          <a:p>
            <a:r>
              <a:rPr lang="en-GB" dirty="0"/>
              <a:t>Correlation: 0.305</a:t>
            </a:r>
          </a:p>
        </p:txBody>
      </p:sp>
    </p:spTree>
    <p:extLst>
      <p:ext uri="{BB962C8B-B14F-4D97-AF65-F5344CB8AC3E}">
        <p14:creationId xmlns:p14="http://schemas.microsoft.com/office/powerpoint/2010/main" val="2926496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1" name="Rectangle 50">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FFC87AC-C919-4FE5-BAC3-39509E001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35" y="-1500"/>
            <a:ext cx="8119933" cy="6858001"/>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D0659F6-0853-468D-B1B2-44FDBE98B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72" y="-3000"/>
            <a:ext cx="12201265" cy="6859501"/>
          </a:xfrm>
          <a:prstGeom prst="rect">
            <a:avLst/>
          </a:prstGeom>
          <a:gradFill>
            <a:gsLst>
              <a:gs pos="0">
                <a:srgbClr val="000000">
                  <a:alpha val="71765"/>
                </a:srgbClr>
              </a:gs>
              <a:gs pos="100000">
                <a:schemeClr val="accent1">
                  <a:alpha val="24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0"/>
            <a:ext cx="11718098" cy="6858000"/>
          </a:xfrm>
          <a:prstGeom prst="rect">
            <a:avLst/>
          </a:prstGeom>
          <a:gradFill>
            <a:gsLst>
              <a:gs pos="19000">
                <a:srgbClr val="000000">
                  <a:alpha val="62000"/>
                </a:srgbClr>
              </a:gs>
              <a:gs pos="100000">
                <a:schemeClr val="accent1">
                  <a:lumMod val="75000"/>
                  <a:alpha val="44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9E4D1D-D28F-DC8E-E68F-58BCFD2D45D8}"/>
              </a:ext>
            </a:extLst>
          </p:cNvPr>
          <p:cNvSpPr>
            <a:spLocks noGrp="1"/>
          </p:cNvSpPr>
          <p:nvPr>
            <p:ph type="title"/>
          </p:nvPr>
        </p:nvSpPr>
        <p:spPr>
          <a:xfrm>
            <a:off x="1142639" y="561203"/>
            <a:ext cx="9932691" cy="1165996"/>
          </a:xfrm>
        </p:spPr>
        <p:txBody>
          <a:bodyPr vert="horz" lIns="91440" tIns="45720" rIns="91440" bIns="45720" rtlCol="0" anchor="b">
            <a:normAutofit/>
          </a:bodyPr>
          <a:lstStyle/>
          <a:p>
            <a:pPr algn="ctr"/>
            <a:r>
              <a:rPr lang="en-US" sz="4800" b="1" dirty="0">
                <a:solidFill>
                  <a:srgbClr val="FFFFFF"/>
                </a:solidFill>
                <a:latin typeface="+mn-lt"/>
              </a:rPr>
              <a:t>Fried Chicken vs</a:t>
            </a:r>
            <a:r>
              <a:rPr lang="en-US" sz="3600" b="1" dirty="0">
                <a:solidFill>
                  <a:srgbClr val="FFFFFF"/>
                </a:solidFill>
                <a:latin typeface="+mn-lt"/>
              </a:rPr>
              <a:t>.</a:t>
            </a:r>
            <a:r>
              <a:rPr lang="en-US" sz="4800" b="1" dirty="0">
                <a:solidFill>
                  <a:srgbClr val="FFFFFF"/>
                </a:solidFill>
                <a:latin typeface="+mn-lt"/>
              </a:rPr>
              <a:t> Espresso Martini?</a:t>
            </a:r>
          </a:p>
        </p:txBody>
      </p:sp>
      <p:sp>
        <p:nvSpPr>
          <p:cNvPr id="59" name="Rectangle 58">
            <a:extLst>
              <a:ext uri="{FF2B5EF4-FFF2-40B4-BE49-F238E27FC236}">
                <a16:creationId xmlns:a16="http://schemas.microsoft.com/office/drawing/2014/main" id="{977ACDD7-882D-4B81-A213-84C82B96B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2888341"/>
            <a:ext cx="12203819" cy="3968158"/>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6B2BD5D6-0E2F-8A97-8861-2BAC41DAF7A2}"/>
              </a:ext>
            </a:extLst>
          </p:cNvPr>
          <p:cNvPicPr>
            <a:picLocks noChangeAspect="1"/>
          </p:cNvPicPr>
          <p:nvPr/>
        </p:nvPicPr>
        <p:blipFill rotWithShape="1">
          <a:blip r:embed="rId2"/>
          <a:srcRect t="23182" b="32208"/>
          <a:stretch/>
        </p:blipFill>
        <p:spPr>
          <a:xfrm>
            <a:off x="6646949" y="2288402"/>
            <a:ext cx="4481866" cy="3004502"/>
          </a:xfrm>
          <a:prstGeom prst="rect">
            <a:avLst/>
          </a:prstGeom>
        </p:spPr>
      </p:pic>
      <p:pic>
        <p:nvPicPr>
          <p:cNvPr id="7" name="Content Placeholder 6" descr="A pile of food&#10;&#10;Description automatically generated with low confidence">
            <a:extLst>
              <a:ext uri="{FF2B5EF4-FFF2-40B4-BE49-F238E27FC236}">
                <a16:creationId xmlns:a16="http://schemas.microsoft.com/office/drawing/2014/main" id="{E6D40CEA-9AB2-D3ED-2DB6-DC7CEC0D9317}"/>
              </a:ext>
            </a:extLst>
          </p:cNvPr>
          <p:cNvPicPr>
            <a:picLocks noGrp="1" noChangeAspect="1"/>
          </p:cNvPicPr>
          <p:nvPr>
            <p:ph idx="1"/>
          </p:nvPr>
        </p:nvPicPr>
        <p:blipFill rotWithShape="1">
          <a:blip r:embed="rId3"/>
          <a:srcRect t="9775" r="1" b="9781"/>
          <a:stretch/>
        </p:blipFill>
        <p:spPr>
          <a:xfrm>
            <a:off x="1058837" y="2285466"/>
            <a:ext cx="4486215" cy="3007438"/>
          </a:xfrm>
          <a:prstGeom prst="rect">
            <a:avLst/>
          </a:prstGeom>
        </p:spPr>
      </p:pic>
    </p:spTree>
    <p:extLst>
      <p:ext uri="{BB962C8B-B14F-4D97-AF65-F5344CB8AC3E}">
        <p14:creationId xmlns:p14="http://schemas.microsoft.com/office/powerpoint/2010/main" val="1742600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4" name="Rectangle 13">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FFC87AC-C919-4FE5-BAC3-39509E001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35" y="-1500"/>
            <a:ext cx="8119933" cy="6858001"/>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D0659F6-0853-468D-B1B2-44FDBE98B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72" y="-3000"/>
            <a:ext cx="12201265" cy="6859501"/>
          </a:xfrm>
          <a:prstGeom prst="rect">
            <a:avLst/>
          </a:prstGeom>
          <a:gradFill>
            <a:gsLst>
              <a:gs pos="0">
                <a:srgbClr val="000000">
                  <a:alpha val="71765"/>
                </a:srgbClr>
              </a:gs>
              <a:gs pos="100000">
                <a:schemeClr val="accent1">
                  <a:alpha val="24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0"/>
            <a:ext cx="11718098" cy="6858000"/>
          </a:xfrm>
          <a:prstGeom prst="rect">
            <a:avLst/>
          </a:prstGeom>
          <a:gradFill>
            <a:gsLst>
              <a:gs pos="19000">
                <a:srgbClr val="000000">
                  <a:alpha val="62000"/>
                </a:srgbClr>
              </a:gs>
              <a:gs pos="100000">
                <a:schemeClr val="accent1">
                  <a:lumMod val="75000"/>
                  <a:alpha val="44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B2CA0E-7130-D7BD-DCAF-5C9E79D6A121}"/>
              </a:ext>
            </a:extLst>
          </p:cNvPr>
          <p:cNvSpPr>
            <a:spLocks noGrp="1"/>
          </p:cNvSpPr>
          <p:nvPr>
            <p:ph type="title"/>
          </p:nvPr>
        </p:nvSpPr>
        <p:spPr>
          <a:xfrm>
            <a:off x="1155650" y="256403"/>
            <a:ext cx="9932691" cy="1165996"/>
          </a:xfrm>
        </p:spPr>
        <p:txBody>
          <a:bodyPr vert="horz" lIns="91440" tIns="45720" rIns="91440" bIns="45720" rtlCol="0" anchor="b">
            <a:normAutofit/>
          </a:bodyPr>
          <a:lstStyle/>
          <a:p>
            <a:pPr algn="ctr"/>
            <a:r>
              <a:rPr lang="en-US" sz="4800" b="1" dirty="0">
                <a:solidFill>
                  <a:srgbClr val="FFFFFF"/>
                </a:solidFill>
                <a:latin typeface="+mn-lt"/>
              </a:rPr>
              <a:t>Number of Fast-Food Shops </a:t>
            </a:r>
          </a:p>
        </p:txBody>
      </p:sp>
      <p:sp>
        <p:nvSpPr>
          <p:cNvPr id="22" name="Rectangle 21">
            <a:extLst>
              <a:ext uri="{FF2B5EF4-FFF2-40B4-BE49-F238E27FC236}">
                <a16:creationId xmlns:a16="http://schemas.microsoft.com/office/drawing/2014/main" id="{977ACDD7-882D-4B81-A213-84C82B96B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2888341"/>
            <a:ext cx="12203819" cy="3968158"/>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6C9E3CE-A81C-F26E-A560-173344448387}"/>
              </a:ext>
            </a:extLst>
          </p:cNvPr>
          <p:cNvPicPr>
            <a:picLocks noChangeAspect="1"/>
          </p:cNvPicPr>
          <p:nvPr/>
        </p:nvPicPr>
        <p:blipFill>
          <a:blip r:embed="rId3"/>
          <a:stretch>
            <a:fillRect/>
          </a:stretch>
        </p:blipFill>
        <p:spPr>
          <a:xfrm>
            <a:off x="600076" y="2133757"/>
            <a:ext cx="3022706" cy="2765776"/>
          </a:xfrm>
          <a:prstGeom prst="rect">
            <a:avLst/>
          </a:prstGeom>
        </p:spPr>
      </p:pic>
      <p:pic>
        <p:nvPicPr>
          <p:cNvPr id="5" name="Content Placeholder 4">
            <a:extLst>
              <a:ext uri="{FF2B5EF4-FFF2-40B4-BE49-F238E27FC236}">
                <a16:creationId xmlns:a16="http://schemas.microsoft.com/office/drawing/2014/main" id="{190C18C8-C38D-2673-5427-96CE7DBCA4FE}"/>
              </a:ext>
            </a:extLst>
          </p:cNvPr>
          <p:cNvPicPr>
            <a:picLocks noGrp="1" noChangeAspect="1"/>
          </p:cNvPicPr>
          <p:nvPr>
            <p:ph idx="1"/>
          </p:nvPr>
        </p:nvPicPr>
        <p:blipFill>
          <a:blip r:embed="rId4"/>
          <a:stretch>
            <a:fillRect/>
          </a:stretch>
        </p:blipFill>
        <p:spPr>
          <a:xfrm>
            <a:off x="7469024" y="2055448"/>
            <a:ext cx="3352670" cy="2967114"/>
          </a:xfrm>
          <a:prstGeom prst="rect">
            <a:avLst/>
          </a:prstGeom>
        </p:spPr>
      </p:pic>
      <p:pic>
        <p:nvPicPr>
          <p:cNvPr id="8" name="Picture 7">
            <a:extLst>
              <a:ext uri="{FF2B5EF4-FFF2-40B4-BE49-F238E27FC236}">
                <a16:creationId xmlns:a16="http://schemas.microsoft.com/office/drawing/2014/main" id="{8F6BA795-133B-890C-870A-9D8B314D2B39}"/>
              </a:ext>
            </a:extLst>
          </p:cNvPr>
          <p:cNvPicPr>
            <a:picLocks noChangeAspect="1"/>
          </p:cNvPicPr>
          <p:nvPr/>
        </p:nvPicPr>
        <p:blipFill>
          <a:blip r:embed="rId5"/>
          <a:stretch>
            <a:fillRect/>
          </a:stretch>
        </p:blipFill>
        <p:spPr>
          <a:xfrm>
            <a:off x="4101316" y="1938718"/>
            <a:ext cx="2953952" cy="2980564"/>
          </a:xfrm>
          <a:prstGeom prst="rect">
            <a:avLst/>
          </a:prstGeom>
        </p:spPr>
      </p:pic>
    </p:spTree>
    <p:extLst>
      <p:ext uri="{BB962C8B-B14F-4D97-AF65-F5344CB8AC3E}">
        <p14:creationId xmlns:p14="http://schemas.microsoft.com/office/powerpoint/2010/main" val="1737465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Different coloured buildings">
            <a:extLst>
              <a:ext uri="{FF2B5EF4-FFF2-40B4-BE49-F238E27FC236}">
                <a16:creationId xmlns:a16="http://schemas.microsoft.com/office/drawing/2014/main" id="{2698A983-6234-7288-36BA-8131DC242F42}"/>
              </a:ext>
            </a:extLst>
          </p:cNvPr>
          <p:cNvPicPr>
            <a:picLocks noChangeAspect="1"/>
          </p:cNvPicPr>
          <p:nvPr/>
        </p:nvPicPr>
        <p:blipFill rotWithShape="1">
          <a:blip r:embed="rId2">
            <a:alphaModFix amt="50000"/>
          </a:blip>
          <a:srcRect t="6566" r="-1" b="9142"/>
          <a:stretch/>
        </p:blipFill>
        <p:spPr>
          <a:xfrm>
            <a:off x="20" y="10"/>
            <a:ext cx="12188930" cy="6857990"/>
          </a:xfrm>
          <a:prstGeom prst="rect">
            <a:avLst/>
          </a:prstGeom>
        </p:spPr>
      </p:pic>
      <p:sp>
        <p:nvSpPr>
          <p:cNvPr id="2" name="Title 1">
            <a:extLst>
              <a:ext uri="{FF2B5EF4-FFF2-40B4-BE49-F238E27FC236}">
                <a16:creationId xmlns:a16="http://schemas.microsoft.com/office/drawing/2014/main" id="{40E7F8F3-1414-E62E-3B58-0DE789D0E13F}"/>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100" b="1" dirty="0">
                <a:solidFill>
                  <a:srgbClr val="FFFFFF"/>
                </a:solidFill>
                <a:latin typeface="+mn-lt"/>
              </a:rPr>
              <a:t>What are the most popular types of Properties for sale in London?</a:t>
            </a:r>
          </a:p>
        </p:txBody>
      </p:sp>
      <p:sp>
        <p:nvSpPr>
          <p:cNvPr id="29"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1596521"/>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4" name="Rectangle 13">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FFC87AC-C919-4FE5-BAC3-39509E001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35" y="-1500"/>
            <a:ext cx="8119933" cy="6858001"/>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D0659F6-0853-468D-B1B2-44FDBE98B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72" y="-3000"/>
            <a:ext cx="12201265" cy="6859501"/>
          </a:xfrm>
          <a:prstGeom prst="rect">
            <a:avLst/>
          </a:prstGeom>
          <a:gradFill>
            <a:gsLst>
              <a:gs pos="0">
                <a:srgbClr val="000000">
                  <a:alpha val="71765"/>
                </a:srgbClr>
              </a:gs>
              <a:gs pos="100000">
                <a:schemeClr val="accent1">
                  <a:alpha val="24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0"/>
            <a:ext cx="11718098" cy="6858000"/>
          </a:xfrm>
          <a:prstGeom prst="rect">
            <a:avLst/>
          </a:prstGeom>
          <a:gradFill>
            <a:gsLst>
              <a:gs pos="19000">
                <a:srgbClr val="000000">
                  <a:alpha val="62000"/>
                </a:srgbClr>
              </a:gs>
              <a:gs pos="100000">
                <a:schemeClr val="accent1">
                  <a:lumMod val="75000"/>
                  <a:alpha val="44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E2F6E0-D97A-2480-EEB1-14ADDB433D98}"/>
              </a:ext>
            </a:extLst>
          </p:cNvPr>
          <p:cNvSpPr>
            <a:spLocks noGrp="1"/>
          </p:cNvSpPr>
          <p:nvPr>
            <p:ph type="title"/>
          </p:nvPr>
        </p:nvSpPr>
        <p:spPr>
          <a:xfrm>
            <a:off x="1009289" y="132578"/>
            <a:ext cx="9932691" cy="1165996"/>
          </a:xfrm>
        </p:spPr>
        <p:txBody>
          <a:bodyPr vert="horz" lIns="91440" tIns="45720" rIns="91440" bIns="45720" rtlCol="0" anchor="b">
            <a:normAutofit/>
          </a:bodyPr>
          <a:lstStyle/>
          <a:p>
            <a:pPr algn="ctr"/>
            <a:r>
              <a:rPr lang="en-US" sz="4800" b="1" dirty="0">
                <a:solidFill>
                  <a:srgbClr val="FFFFFF"/>
                </a:solidFill>
                <a:latin typeface="+mn-lt"/>
              </a:rPr>
              <a:t>Number of Bars  </a:t>
            </a:r>
          </a:p>
        </p:txBody>
      </p:sp>
      <p:sp>
        <p:nvSpPr>
          <p:cNvPr id="22" name="Rectangle 21">
            <a:extLst>
              <a:ext uri="{FF2B5EF4-FFF2-40B4-BE49-F238E27FC236}">
                <a16:creationId xmlns:a16="http://schemas.microsoft.com/office/drawing/2014/main" id="{977ACDD7-882D-4B81-A213-84C82B96B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2888341"/>
            <a:ext cx="12203819" cy="3968158"/>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C5722F8-3BCB-7B0E-F270-FC6360229BE2}"/>
              </a:ext>
            </a:extLst>
          </p:cNvPr>
          <p:cNvPicPr>
            <a:picLocks noChangeAspect="1"/>
          </p:cNvPicPr>
          <p:nvPr/>
        </p:nvPicPr>
        <p:blipFill>
          <a:blip r:embed="rId3"/>
          <a:stretch>
            <a:fillRect/>
          </a:stretch>
        </p:blipFill>
        <p:spPr>
          <a:xfrm>
            <a:off x="481587" y="1727200"/>
            <a:ext cx="3423841" cy="3149934"/>
          </a:xfrm>
          <a:prstGeom prst="rect">
            <a:avLst/>
          </a:prstGeom>
        </p:spPr>
      </p:pic>
      <p:pic>
        <p:nvPicPr>
          <p:cNvPr id="5" name="Content Placeholder 4">
            <a:extLst>
              <a:ext uri="{FF2B5EF4-FFF2-40B4-BE49-F238E27FC236}">
                <a16:creationId xmlns:a16="http://schemas.microsoft.com/office/drawing/2014/main" id="{073D3E45-ADE2-4B10-139C-E42DBF48FD16}"/>
              </a:ext>
            </a:extLst>
          </p:cNvPr>
          <p:cNvPicPr>
            <a:picLocks noGrp="1" noChangeAspect="1"/>
          </p:cNvPicPr>
          <p:nvPr>
            <p:ph idx="1"/>
          </p:nvPr>
        </p:nvPicPr>
        <p:blipFill>
          <a:blip r:embed="rId4"/>
          <a:stretch>
            <a:fillRect/>
          </a:stretch>
        </p:blipFill>
        <p:spPr>
          <a:xfrm>
            <a:off x="7783289" y="1675842"/>
            <a:ext cx="3423842" cy="3098577"/>
          </a:xfrm>
          <a:prstGeom prst="rect">
            <a:avLst/>
          </a:prstGeom>
        </p:spPr>
      </p:pic>
      <p:pic>
        <p:nvPicPr>
          <p:cNvPr id="8" name="Picture 7">
            <a:extLst>
              <a:ext uri="{FF2B5EF4-FFF2-40B4-BE49-F238E27FC236}">
                <a16:creationId xmlns:a16="http://schemas.microsoft.com/office/drawing/2014/main" id="{92E81774-FEFC-45B0-7D57-34E5F859C576}"/>
              </a:ext>
            </a:extLst>
          </p:cNvPr>
          <p:cNvPicPr>
            <a:picLocks noChangeAspect="1"/>
          </p:cNvPicPr>
          <p:nvPr/>
        </p:nvPicPr>
        <p:blipFill>
          <a:blip r:embed="rId5"/>
          <a:stretch>
            <a:fillRect/>
          </a:stretch>
        </p:blipFill>
        <p:spPr>
          <a:xfrm>
            <a:off x="4199980" y="1560414"/>
            <a:ext cx="3365416" cy="3316720"/>
          </a:xfrm>
          <a:prstGeom prst="rect">
            <a:avLst/>
          </a:prstGeom>
        </p:spPr>
      </p:pic>
    </p:spTree>
    <p:extLst>
      <p:ext uri="{BB962C8B-B14F-4D97-AF65-F5344CB8AC3E}">
        <p14:creationId xmlns:p14="http://schemas.microsoft.com/office/powerpoint/2010/main" val="37446987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42C2746-5B1E-B613-02EF-F84E9C14C350}"/>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Number of Bars and Restaurants</a:t>
            </a:r>
          </a:p>
        </p:txBody>
      </p:sp>
      <p:pic>
        <p:nvPicPr>
          <p:cNvPr id="4" name="Content Placeholder 3">
            <a:extLst>
              <a:ext uri="{FF2B5EF4-FFF2-40B4-BE49-F238E27FC236}">
                <a16:creationId xmlns:a16="http://schemas.microsoft.com/office/drawing/2014/main" id="{BD434ED6-6325-F657-0BD5-EDB5B8BA1ECE}"/>
              </a:ext>
            </a:extLst>
          </p:cNvPr>
          <p:cNvPicPr>
            <a:picLocks noGrp="1" noChangeAspect="1"/>
          </p:cNvPicPr>
          <p:nvPr>
            <p:ph idx="1"/>
          </p:nvPr>
        </p:nvPicPr>
        <p:blipFill>
          <a:blip r:embed="rId3"/>
          <a:stretch>
            <a:fillRect/>
          </a:stretch>
        </p:blipFill>
        <p:spPr>
          <a:xfrm>
            <a:off x="3540869" y="1517067"/>
            <a:ext cx="7802928" cy="3823435"/>
          </a:xfrm>
          <a:prstGeom prst="rect">
            <a:avLst/>
          </a:prstGeom>
        </p:spPr>
      </p:pic>
    </p:spTree>
    <p:extLst>
      <p:ext uri="{BB962C8B-B14F-4D97-AF65-F5344CB8AC3E}">
        <p14:creationId xmlns:p14="http://schemas.microsoft.com/office/powerpoint/2010/main" val="3710554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8C7CA1-7091-0461-D2A9-713225618065}"/>
              </a:ext>
            </a:extLst>
          </p:cNvPr>
          <p:cNvSpPr>
            <a:spLocks noGrp="1"/>
          </p:cNvSpPr>
          <p:nvPr>
            <p:ph type="title"/>
          </p:nvPr>
        </p:nvSpPr>
        <p:spPr>
          <a:xfrm>
            <a:off x="1371599" y="339610"/>
            <a:ext cx="9895951" cy="1033669"/>
          </a:xfrm>
        </p:spPr>
        <p:txBody>
          <a:bodyPr>
            <a:normAutofit/>
          </a:bodyPr>
          <a:lstStyle/>
          <a:p>
            <a:r>
              <a:rPr lang="en-GB" sz="4000" b="1" dirty="0">
                <a:solidFill>
                  <a:srgbClr val="FFFFFF"/>
                </a:solidFill>
                <a:latin typeface="+mn-lt"/>
              </a:rPr>
              <a:t>Analysis and Conclusion</a:t>
            </a:r>
          </a:p>
        </p:txBody>
      </p:sp>
      <p:sp>
        <p:nvSpPr>
          <p:cNvPr id="3" name="Content Placeholder 2">
            <a:extLst>
              <a:ext uri="{FF2B5EF4-FFF2-40B4-BE49-F238E27FC236}">
                <a16:creationId xmlns:a16="http://schemas.microsoft.com/office/drawing/2014/main" id="{C3A5F801-2D7F-4FC3-08F8-69353DB3D923}"/>
              </a:ext>
            </a:extLst>
          </p:cNvPr>
          <p:cNvSpPr>
            <a:spLocks noGrp="1"/>
          </p:cNvSpPr>
          <p:nvPr>
            <p:ph idx="1"/>
          </p:nvPr>
        </p:nvSpPr>
        <p:spPr>
          <a:xfrm>
            <a:off x="590551" y="2028825"/>
            <a:ext cx="10505080" cy="3972730"/>
          </a:xfrm>
        </p:spPr>
        <p:txBody>
          <a:bodyPr anchor="ctr">
            <a:normAutofit/>
          </a:bodyPr>
          <a:lstStyle/>
          <a:p>
            <a:pPr marL="0" indent="0">
              <a:buNone/>
            </a:pPr>
            <a:r>
              <a:rPr lang="en-GB" sz="1800" dirty="0"/>
              <a:t>Flats and apartments are the most common type of property to lived in, and square footage is the factor that has the biggest impact on how much a property is worth.</a:t>
            </a:r>
          </a:p>
          <a:p>
            <a:pPr marL="0" indent="0">
              <a:buNone/>
            </a:pPr>
            <a:r>
              <a:rPr lang="en-GB" sz="1800" dirty="0">
                <a:latin typeface="Calibri" panose="020F0502020204030204" pitchFamily="34" charset="0"/>
                <a:ea typeface="Calibri" panose="020F0502020204030204" pitchFamily="34" charset="0"/>
                <a:cs typeface="Times New Roman" panose="02020603050405020304" pitchFamily="18" charset="0"/>
              </a:rPr>
              <a:t>They are also </a:t>
            </a:r>
            <a:r>
              <a:rPr lang="en-GB" sz="1800" dirty="0">
                <a:effectLst/>
                <a:latin typeface="Calibri" panose="020F0502020204030204" pitchFamily="34" charset="0"/>
                <a:ea typeface="Calibri" panose="020F0502020204030204" pitchFamily="34" charset="0"/>
                <a:cs typeface="Times New Roman" panose="02020603050405020304" pitchFamily="18" charset="0"/>
              </a:rPr>
              <a:t>mostly sold at a lower price compared to other 'House Types', which may influence why it is the most sold property type in London.</a:t>
            </a:r>
          </a:p>
          <a:p>
            <a:pPr marL="0" indent="0">
              <a:buNone/>
            </a:pPr>
            <a:r>
              <a:rPr lang="en-GB" sz="1800" dirty="0">
                <a:effectLst/>
                <a:latin typeface="Calibri" panose="020F0502020204030204" pitchFamily="34" charset="0"/>
                <a:ea typeface="Calibri" panose="020F0502020204030204" pitchFamily="34" charset="0"/>
                <a:cs typeface="Times New Roman" panose="02020603050405020304" pitchFamily="18" charset="0"/>
              </a:rPr>
              <a:t>Central London has the highest population density compared to other 'London Postcodes.</a:t>
            </a:r>
          </a:p>
          <a:p>
            <a:pPr marL="0" indent="0">
              <a:buNone/>
            </a:pPr>
            <a:r>
              <a:rPr lang="en-GB" sz="1800" kern="100" dirty="0">
                <a:latin typeface="Calibri" panose="020F0502020204030204" pitchFamily="34" charset="0"/>
                <a:ea typeface="Calibri" panose="020F0502020204030204" pitchFamily="34" charset="0"/>
                <a:cs typeface="Times New Roman" panose="02020603050405020304" pitchFamily="18" charset="0"/>
              </a:rPr>
              <a:t>T</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he highest house prices are in following areas: Kensington and Chelsea, Westminster, Camden Hammersmith &amp; Fulham, Richmond upon Thames, and Islington.</a:t>
            </a:r>
          </a:p>
          <a:p>
            <a:pPr marL="0" indent="0">
              <a:buNone/>
            </a:pPr>
            <a:r>
              <a:rPr lang="en-GB" sz="1800" kern="100" dirty="0">
                <a:latin typeface="Calibri" panose="020F0502020204030204" pitchFamily="34" charset="0"/>
                <a:ea typeface="Calibri" panose="020F0502020204030204" pitchFamily="34" charset="0"/>
                <a:cs typeface="Times New Roman" panose="02020603050405020304" pitchFamily="18" charset="0"/>
              </a:rPr>
              <a:t>Where the crimes were at the highest, these were tourist areas.</a:t>
            </a:r>
          </a:p>
          <a:p>
            <a:pPr marL="0" indent="0">
              <a:buNone/>
            </a:pPr>
            <a:r>
              <a:rPr lang="en-GB" sz="1800" kern="100" dirty="0">
                <a:latin typeface="Calibri" panose="020F0502020204030204" pitchFamily="34" charset="0"/>
                <a:ea typeface="Calibri" panose="020F0502020204030204" pitchFamily="34" charset="0"/>
                <a:cs typeface="Times New Roman" panose="02020603050405020304" pitchFamily="18" charset="0"/>
              </a:rPr>
              <a:t>Over the last 25 years house prices have increased almost 8 times more than their cost in 1995</a:t>
            </a:r>
          </a:p>
        </p:txBody>
      </p:sp>
    </p:spTree>
    <p:extLst>
      <p:ext uri="{BB962C8B-B14F-4D97-AF65-F5344CB8AC3E}">
        <p14:creationId xmlns:p14="http://schemas.microsoft.com/office/powerpoint/2010/main" val="39030437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BF577FA-D265-9D15-E124-EEDAB3B6387B}"/>
              </a:ext>
            </a:extLst>
          </p:cNvPr>
          <p:cNvSpPr>
            <a:spLocks noGrp="1"/>
          </p:cNvSpPr>
          <p:nvPr>
            <p:ph type="title"/>
          </p:nvPr>
        </p:nvSpPr>
        <p:spPr>
          <a:xfrm>
            <a:off x="1069115" y="1187512"/>
            <a:ext cx="10053763" cy="1282880"/>
          </a:xfrm>
        </p:spPr>
        <p:txBody>
          <a:bodyPr vert="horz" lIns="91440" tIns="45720" rIns="91440" bIns="45720" rtlCol="0" anchor="b">
            <a:normAutofit/>
          </a:bodyPr>
          <a:lstStyle/>
          <a:p>
            <a:pPr algn="ctr"/>
            <a:r>
              <a:rPr lang="en-US" sz="4800" b="1" kern="1200" dirty="0">
                <a:solidFill>
                  <a:srgbClr val="FFFFFF"/>
                </a:solidFill>
                <a:latin typeface="+mn-lt"/>
                <a:ea typeface="+mj-ea"/>
                <a:cs typeface="+mj-cs"/>
              </a:rPr>
              <a:t>QUESTIONS?</a:t>
            </a:r>
          </a:p>
        </p:txBody>
      </p:sp>
    </p:spTree>
    <p:extLst>
      <p:ext uri="{BB962C8B-B14F-4D97-AF65-F5344CB8AC3E}">
        <p14:creationId xmlns:p14="http://schemas.microsoft.com/office/powerpoint/2010/main" val="33473364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5408913-B323-422F-B521-2957A5B7F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A770EBD-5B77-46EC-BF58-EF27ACD6B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92" y="0"/>
            <a:ext cx="7299977" cy="6858000"/>
          </a:xfrm>
          <a:custGeom>
            <a:avLst/>
            <a:gdLst>
              <a:gd name="connsiteX0" fmla="*/ 1008599 w 7299977"/>
              <a:gd name="connsiteY0" fmla="*/ 0 h 6858000"/>
              <a:gd name="connsiteX1" fmla="*/ 4420653 w 7299977"/>
              <a:gd name="connsiteY1" fmla="*/ 0 h 6858000"/>
              <a:gd name="connsiteX2" fmla="*/ 5511704 w 7299977"/>
              <a:gd name="connsiteY2" fmla="*/ 0 h 6858000"/>
              <a:gd name="connsiteX3" fmla="*/ 7299977 w 7299977"/>
              <a:gd name="connsiteY3" fmla="*/ 0 h 6858000"/>
              <a:gd name="connsiteX4" fmla="*/ 7299977 w 7299977"/>
              <a:gd name="connsiteY4" fmla="*/ 6858000 h 6858000"/>
              <a:gd name="connsiteX5" fmla="*/ 5511704 w 7299977"/>
              <a:gd name="connsiteY5" fmla="*/ 6858000 h 6858000"/>
              <a:gd name="connsiteX6" fmla="*/ 4420653 w 7299977"/>
              <a:gd name="connsiteY6" fmla="*/ 6858000 h 6858000"/>
              <a:gd name="connsiteX7" fmla="*/ 1592997 w 7299977"/>
              <a:gd name="connsiteY7" fmla="*/ 6858000 h 6858000"/>
              <a:gd name="connsiteX8" fmla="*/ 1232473 w 7299977"/>
              <a:gd name="connsiteY8" fmla="*/ 6658805 h 6858000"/>
              <a:gd name="connsiteX9" fmla="*/ 1075471 w 7299977"/>
              <a:gd name="connsiteY9" fmla="*/ 6431153 h 6858000"/>
              <a:gd name="connsiteX10" fmla="*/ 1020229 w 7299977"/>
              <a:gd name="connsiteY10" fmla="*/ 6367127 h 6858000"/>
              <a:gd name="connsiteX11" fmla="*/ 883579 w 7299977"/>
              <a:gd name="connsiteY11" fmla="*/ 6281757 h 6858000"/>
              <a:gd name="connsiteX12" fmla="*/ 645167 w 7299977"/>
              <a:gd name="connsiteY12" fmla="*/ 6100347 h 6858000"/>
              <a:gd name="connsiteX13" fmla="*/ 732391 w 7299977"/>
              <a:gd name="connsiteY13" fmla="*/ 6057663 h 6858000"/>
              <a:gd name="connsiteX14" fmla="*/ 985339 w 7299977"/>
              <a:gd name="connsiteY14" fmla="*/ 6167932 h 6858000"/>
              <a:gd name="connsiteX15" fmla="*/ 1168509 w 7299977"/>
              <a:gd name="connsiteY15" fmla="*/ 6196388 h 6858000"/>
              <a:gd name="connsiteX16" fmla="*/ 909746 w 7299977"/>
              <a:gd name="connsiteY16" fmla="*/ 6004307 h 6858000"/>
              <a:gd name="connsiteX17" fmla="*/ 659704 w 7299977"/>
              <a:gd name="connsiteY17" fmla="*/ 5755314 h 6858000"/>
              <a:gd name="connsiteX18" fmla="*/ 851597 w 7299977"/>
              <a:gd name="connsiteY18" fmla="*/ 5801555 h 6858000"/>
              <a:gd name="connsiteX19" fmla="*/ 860319 w 7299977"/>
              <a:gd name="connsiteY19" fmla="*/ 5769542 h 6858000"/>
              <a:gd name="connsiteX20" fmla="*/ 691686 w 7299977"/>
              <a:gd name="connsiteY20" fmla="*/ 5474306 h 6858000"/>
              <a:gd name="connsiteX21" fmla="*/ 610278 w 7299977"/>
              <a:gd name="connsiteY21" fmla="*/ 5353367 h 6858000"/>
              <a:gd name="connsiteX22" fmla="*/ 238123 w 7299977"/>
              <a:gd name="connsiteY22" fmla="*/ 4994104 h 6858000"/>
              <a:gd name="connsiteX23" fmla="*/ 592833 w 7299977"/>
              <a:gd name="connsiteY23" fmla="*/ 5154171 h 6858000"/>
              <a:gd name="connsiteX24" fmla="*/ 226494 w 7299977"/>
              <a:gd name="connsiteY24" fmla="*/ 4805580 h 6858000"/>
              <a:gd name="connsiteX25" fmla="*/ 49139 w 7299977"/>
              <a:gd name="connsiteY25" fmla="*/ 4677526 h 6858000"/>
              <a:gd name="connsiteX26" fmla="*/ 5527 w 7299977"/>
              <a:gd name="connsiteY26" fmla="*/ 4602828 h 6858000"/>
              <a:gd name="connsiteX27" fmla="*/ 84029 w 7299977"/>
              <a:gd name="connsiteY27" fmla="*/ 4585042 h 6858000"/>
              <a:gd name="connsiteX28" fmla="*/ 325347 w 7299977"/>
              <a:gd name="connsiteY28" fmla="*/ 4613499 h 6858000"/>
              <a:gd name="connsiteX29" fmla="*/ 25879 w 7299977"/>
              <a:gd name="connsiteY29" fmla="*/ 4378734 h 6858000"/>
              <a:gd name="connsiteX30" fmla="*/ 249753 w 7299977"/>
              <a:gd name="connsiteY30" fmla="*/ 4414305 h 6858000"/>
              <a:gd name="connsiteX31" fmla="*/ 313718 w 7299977"/>
              <a:gd name="connsiteY31" fmla="*/ 4321821 h 6858000"/>
              <a:gd name="connsiteX32" fmla="*/ 418386 w 7299977"/>
              <a:gd name="connsiteY32" fmla="*/ 4172424 h 6858000"/>
              <a:gd name="connsiteX33" fmla="*/ 491072 w 7299977"/>
              <a:gd name="connsiteY33" fmla="*/ 4090612 h 6858000"/>
              <a:gd name="connsiteX34" fmla="*/ 520147 w 7299977"/>
              <a:gd name="connsiteY34" fmla="*/ 3827390 h 6858000"/>
              <a:gd name="connsiteX35" fmla="*/ 459090 w 7299977"/>
              <a:gd name="connsiteY35" fmla="*/ 3539269 h 6858000"/>
              <a:gd name="connsiteX36" fmla="*/ 290458 w 7299977"/>
              <a:gd name="connsiteY36" fmla="*/ 3393429 h 6858000"/>
              <a:gd name="connsiteX37" fmla="*/ 339884 w 7299977"/>
              <a:gd name="connsiteY37" fmla="*/ 3229805 h 6858000"/>
              <a:gd name="connsiteX38" fmla="*/ 697501 w 7299977"/>
              <a:gd name="connsiteY38" fmla="*/ 3329402 h 6858000"/>
              <a:gd name="connsiteX39" fmla="*/ 165437 w 7299977"/>
              <a:gd name="connsiteY39" fmla="*/ 2941684 h 6858000"/>
              <a:gd name="connsiteX40" fmla="*/ 255568 w 7299977"/>
              <a:gd name="connsiteY40" fmla="*/ 2923898 h 6858000"/>
              <a:gd name="connsiteX41" fmla="*/ 578296 w 7299977"/>
              <a:gd name="connsiteY41" fmla="*/ 2703362 h 6858000"/>
              <a:gd name="connsiteX42" fmla="*/ 595740 w 7299977"/>
              <a:gd name="connsiteY42" fmla="*/ 2692689 h 6858000"/>
              <a:gd name="connsiteX43" fmla="*/ 650982 w 7299977"/>
              <a:gd name="connsiteY43" fmla="*/ 2553965 h 6858000"/>
              <a:gd name="connsiteX44" fmla="*/ 825429 w 7299977"/>
              <a:gd name="connsiteY44" fmla="*/ 2532623 h 6858000"/>
              <a:gd name="connsiteX45" fmla="*/ 970802 w 7299977"/>
              <a:gd name="connsiteY45" fmla="*/ 2564636 h 6858000"/>
              <a:gd name="connsiteX46" fmla="*/ 1127805 w 7299977"/>
              <a:gd name="connsiteY46" fmla="*/ 2525509 h 6858000"/>
              <a:gd name="connsiteX47" fmla="*/ 1267362 w 7299977"/>
              <a:gd name="connsiteY47" fmla="*/ 2543294 h 6858000"/>
              <a:gd name="connsiteX48" fmla="*/ 1386568 w 7299977"/>
              <a:gd name="connsiteY48" fmla="*/ 2518395 h 6858000"/>
              <a:gd name="connsiteX49" fmla="*/ 1270270 w 7299977"/>
              <a:gd name="connsiteY49" fmla="*/ 2401012 h 6858000"/>
              <a:gd name="connsiteX50" fmla="*/ 1107453 w 7299977"/>
              <a:gd name="connsiteY50" fmla="*/ 2401012 h 6858000"/>
              <a:gd name="connsiteX51" fmla="*/ 991154 w 7299977"/>
              <a:gd name="connsiteY51" fmla="*/ 2326314 h 6858000"/>
              <a:gd name="connsiteX52" fmla="*/ 880671 w 7299977"/>
              <a:gd name="connsiteY52" fmla="*/ 2191146 h 6858000"/>
              <a:gd name="connsiteX53" fmla="*/ 491072 w 7299977"/>
              <a:gd name="connsiteY53" fmla="*/ 1974165 h 6858000"/>
              <a:gd name="connsiteX54" fmla="*/ 421293 w 7299977"/>
              <a:gd name="connsiteY54" fmla="*/ 1892353 h 6858000"/>
              <a:gd name="connsiteX55" fmla="*/ 1531941 w 7299977"/>
              <a:gd name="connsiteY55" fmla="*/ 2208931 h 6858000"/>
              <a:gd name="connsiteX56" fmla="*/ 1188861 w 7299977"/>
              <a:gd name="connsiteY56" fmla="*/ 2077320 h 6858000"/>
              <a:gd name="connsiteX57" fmla="*/ 1421458 w 7299977"/>
              <a:gd name="connsiteY57" fmla="*/ 2102219 h 6858000"/>
              <a:gd name="connsiteX58" fmla="*/ 1549386 w 7299977"/>
              <a:gd name="connsiteY58" fmla="*/ 2013292 h 6858000"/>
              <a:gd name="connsiteX59" fmla="*/ 1549386 w 7299977"/>
              <a:gd name="connsiteY59" fmla="*/ 1984836 h 6858000"/>
              <a:gd name="connsiteX60" fmla="*/ 1453440 w 7299977"/>
              <a:gd name="connsiteY60" fmla="*/ 1903025 h 6858000"/>
              <a:gd name="connsiteX61" fmla="*/ 1398198 w 7299977"/>
              <a:gd name="connsiteY61" fmla="*/ 1849668 h 6858000"/>
              <a:gd name="connsiteX62" fmla="*/ 1247011 w 7299977"/>
              <a:gd name="connsiteY62" fmla="*/ 1657587 h 6858000"/>
              <a:gd name="connsiteX63" fmla="*/ 1354586 w 7299977"/>
              <a:gd name="connsiteY63" fmla="*/ 1636245 h 6858000"/>
              <a:gd name="connsiteX64" fmla="*/ 1395290 w 7299977"/>
              <a:gd name="connsiteY64" fmla="*/ 1597117 h 6858000"/>
              <a:gd name="connsiteX65" fmla="*/ 1366216 w 7299977"/>
              <a:gd name="connsiteY65" fmla="*/ 1540204 h 6858000"/>
              <a:gd name="connsiteX66" fmla="*/ 1031858 w 7299977"/>
              <a:gd name="connsiteY66" fmla="*/ 1365909 h 6858000"/>
              <a:gd name="connsiteX67" fmla="*/ 1005692 w 7299977"/>
              <a:gd name="connsiteY67" fmla="*/ 1230741 h 6858000"/>
              <a:gd name="connsiteX68" fmla="*/ 1069655 w 7299977"/>
              <a:gd name="connsiteY68" fmla="*/ 1209399 h 6858000"/>
              <a:gd name="connsiteX69" fmla="*/ 1142342 w 7299977"/>
              <a:gd name="connsiteY69" fmla="*/ 1220069 h 6858000"/>
              <a:gd name="connsiteX70" fmla="*/ 1084193 w 7299977"/>
              <a:gd name="connsiteY70" fmla="*/ 1113358 h 6858000"/>
              <a:gd name="connsiteX71" fmla="*/ 848689 w 7299977"/>
              <a:gd name="connsiteY71" fmla="*/ 1006647 h 6858000"/>
              <a:gd name="connsiteX72" fmla="*/ 805077 w 7299977"/>
              <a:gd name="connsiteY72" fmla="*/ 949734 h 6858000"/>
              <a:gd name="connsiteX73" fmla="*/ 863226 w 7299977"/>
              <a:gd name="connsiteY73" fmla="*/ 921277 h 6858000"/>
              <a:gd name="connsiteX74" fmla="*/ 906838 w 7299977"/>
              <a:gd name="connsiteY74" fmla="*/ 910606 h 6858000"/>
              <a:gd name="connsiteX75" fmla="*/ 5527 w 7299977"/>
              <a:gd name="connsiteY75" fmla="*/ 465975 h 6858000"/>
              <a:gd name="connsiteX76" fmla="*/ 209049 w 7299977"/>
              <a:gd name="connsiteY76" fmla="*/ 462417 h 6858000"/>
              <a:gd name="connsiteX77" fmla="*/ 409664 w 7299977"/>
              <a:gd name="connsiteY77" fmla="*/ 533558 h 6858000"/>
              <a:gd name="connsiteX78" fmla="*/ 621908 w 7299977"/>
              <a:gd name="connsiteY78" fmla="*/ 522887 h 6858000"/>
              <a:gd name="connsiteX79" fmla="*/ 822522 w 7299977"/>
              <a:gd name="connsiteY79" fmla="*/ 558458 h 6858000"/>
              <a:gd name="connsiteX80" fmla="*/ 996969 w 7299977"/>
              <a:gd name="connsiteY80" fmla="*/ 558458 h 6858000"/>
              <a:gd name="connsiteX81" fmla="*/ 834151 w 7299977"/>
              <a:gd name="connsiteY81" fmla="*/ 505101 h 6858000"/>
              <a:gd name="connsiteX82" fmla="*/ 773095 w 7299977"/>
              <a:gd name="connsiteY82" fmla="*/ 416176 h 6858000"/>
              <a:gd name="connsiteX83" fmla="*/ 793447 w 7299977"/>
              <a:gd name="connsiteY83" fmla="*/ 334364 h 6858000"/>
              <a:gd name="connsiteX84" fmla="*/ 860319 w 7299977"/>
              <a:gd name="connsiteY84" fmla="*/ 359262 h 6858000"/>
              <a:gd name="connsiteX85" fmla="*/ 938820 w 7299977"/>
              <a:gd name="connsiteY85" fmla="*/ 451747 h 6858000"/>
              <a:gd name="connsiteX86" fmla="*/ 956265 w 7299977"/>
              <a:gd name="connsiteY86" fmla="*/ 394834 h 6858000"/>
              <a:gd name="connsiteX87" fmla="*/ 1002784 w 7299977"/>
              <a:gd name="connsiteY87" fmla="*/ 352148 h 6858000"/>
              <a:gd name="connsiteX88" fmla="*/ 1270270 w 7299977"/>
              <a:gd name="connsiteY88" fmla="*/ 373491 h 6858000"/>
              <a:gd name="connsiteX89" fmla="*/ 1092915 w 7299977"/>
              <a:gd name="connsiteY89" fmla="*/ 192082 h 6858000"/>
              <a:gd name="connsiteX90" fmla="*/ 979525 w 7299977"/>
              <a:gd name="connsiteY90" fmla="*/ 163625 h 6858000"/>
              <a:gd name="connsiteX91" fmla="*/ 953358 w 7299977"/>
              <a:gd name="connsiteY91" fmla="*/ 88927 h 6858000"/>
              <a:gd name="connsiteX92" fmla="*/ 1005692 w 7299977"/>
              <a:gd name="connsiteY92" fmla="*/ 71141 h 6858000"/>
              <a:gd name="connsiteX93" fmla="*/ 1267362 w 7299977"/>
              <a:gd name="connsiteY93" fmla="*/ 135168 h 6858000"/>
              <a:gd name="connsiteX94" fmla="*/ 1310975 w 7299977"/>
              <a:gd name="connsiteY94" fmla="*/ 110269 h 6858000"/>
              <a:gd name="connsiteX95" fmla="*/ 1008599 w 7299977"/>
              <a:gd name="connsiteY9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7299977" h="6858000">
                <a:moveTo>
                  <a:pt x="1008599" y="0"/>
                </a:moveTo>
                <a:lnTo>
                  <a:pt x="4420653" y="0"/>
                </a:lnTo>
                <a:lnTo>
                  <a:pt x="5511704" y="0"/>
                </a:lnTo>
                <a:lnTo>
                  <a:pt x="7299977" y="0"/>
                </a:lnTo>
                <a:lnTo>
                  <a:pt x="7299977" y="6858000"/>
                </a:lnTo>
                <a:lnTo>
                  <a:pt x="5511704" y="6858000"/>
                </a:lnTo>
                <a:lnTo>
                  <a:pt x="4420653" y="6858000"/>
                </a:lnTo>
                <a:lnTo>
                  <a:pt x="1592997" y="6858000"/>
                </a:lnTo>
                <a:cubicBezTo>
                  <a:pt x="1473792" y="6786859"/>
                  <a:pt x="1360401" y="6701489"/>
                  <a:pt x="1232473" y="6658805"/>
                </a:cubicBezTo>
                <a:cubicBezTo>
                  <a:pt x="1145250" y="6630349"/>
                  <a:pt x="1060933" y="6580550"/>
                  <a:pt x="1075471" y="6431153"/>
                </a:cubicBezTo>
                <a:cubicBezTo>
                  <a:pt x="1078378" y="6388469"/>
                  <a:pt x="1055118" y="6356456"/>
                  <a:pt x="1020229" y="6367127"/>
                </a:cubicBezTo>
                <a:cubicBezTo>
                  <a:pt x="953358" y="6388469"/>
                  <a:pt x="921375" y="6327999"/>
                  <a:pt x="883579" y="6281757"/>
                </a:cubicBezTo>
                <a:cubicBezTo>
                  <a:pt x="816707" y="6199945"/>
                  <a:pt x="752743" y="6114575"/>
                  <a:pt x="645167" y="6100347"/>
                </a:cubicBezTo>
                <a:cubicBezTo>
                  <a:pt x="665519" y="6036320"/>
                  <a:pt x="700408" y="6043434"/>
                  <a:pt x="732391" y="6057663"/>
                </a:cubicBezTo>
                <a:cubicBezTo>
                  <a:pt x="816707" y="6093234"/>
                  <a:pt x="901023" y="6132361"/>
                  <a:pt x="985339" y="6167932"/>
                </a:cubicBezTo>
                <a:cubicBezTo>
                  <a:pt x="1040581" y="6189274"/>
                  <a:pt x="1095822" y="6221287"/>
                  <a:pt x="1168509" y="6196388"/>
                </a:cubicBezTo>
                <a:cubicBezTo>
                  <a:pt x="1104545" y="6068335"/>
                  <a:pt x="996969" y="6043434"/>
                  <a:pt x="909746" y="6004307"/>
                </a:cubicBezTo>
                <a:cubicBezTo>
                  <a:pt x="802169" y="5954508"/>
                  <a:pt x="738206" y="5862025"/>
                  <a:pt x="659704" y="5755314"/>
                </a:cubicBezTo>
                <a:cubicBezTo>
                  <a:pt x="738206" y="5726858"/>
                  <a:pt x="787632" y="5805112"/>
                  <a:pt x="851597" y="5801555"/>
                </a:cubicBezTo>
                <a:cubicBezTo>
                  <a:pt x="854504" y="5790884"/>
                  <a:pt x="860319" y="5769542"/>
                  <a:pt x="860319" y="5769542"/>
                </a:cubicBezTo>
                <a:cubicBezTo>
                  <a:pt x="755650" y="5712629"/>
                  <a:pt x="709132" y="5605917"/>
                  <a:pt x="691686" y="5474306"/>
                </a:cubicBezTo>
                <a:cubicBezTo>
                  <a:pt x="685872" y="5406721"/>
                  <a:pt x="648075" y="5385379"/>
                  <a:pt x="610278" y="5353367"/>
                </a:cubicBezTo>
                <a:cubicBezTo>
                  <a:pt x="482350" y="5243097"/>
                  <a:pt x="345700" y="5143500"/>
                  <a:pt x="238123" y="4994104"/>
                </a:cubicBezTo>
                <a:cubicBezTo>
                  <a:pt x="363144" y="5011889"/>
                  <a:pt x="461997" y="5111487"/>
                  <a:pt x="592833" y="5154171"/>
                </a:cubicBezTo>
                <a:cubicBezTo>
                  <a:pt x="488165" y="4990547"/>
                  <a:pt x="351514" y="4905177"/>
                  <a:pt x="226494" y="4805580"/>
                </a:cubicBezTo>
                <a:cubicBezTo>
                  <a:pt x="168344" y="4759339"/>
                  <a:pt x="116011" y="4702425"/>
                  <a:pt x="49139" y="4677526"/>
                </a:cubicBezTo>
                <a:cubicBezTo>
                  <a:pt x="25879" y="4670412"/>
                  <a:pt x="-14826" y="4652628"/>
                  <a:pt x="5527" y="4602828"/>
                </a:cubicBezTo>
                <a:cubicBezTo>
                  <a:pt x="22972" y="4560144"/>
                  <a:pt x="54954" y="4574373"/>
                  <a:pt x="84029" y="4585042"/>
                </a:cubicBezTo>
                <a:cubicBezTo>
                  <a:pt x="153807" y="4613499"/>
                  <a:pt x="229401" y="4613499"/>
                  <a:pt x="325347" y="4613499"/>
                </a:cubicBezTo>
                <a:cubicBezTo>
                  <a:pt x="243939" y="4478331"/>
                  <a:pt x="95658" y="4521016"/>
                  <a:pt x="25879" y="4378734"/>
                </a:cubicBezTo>
                <a:cubicBezTo>
                  <a:pt x="113103" y="4353835"/>
                  <a:pt x="179975" y="4403633"/>
                  <a:pt x="249753" y="4414305"/>
                </a:cubicBezTo>
                <a:cubicBezTo>
                  <a:pt x="313718" y="4424975"/>
                  <a:pt x="328254" y="4400076"/>
                  <a:pt x="313718" y="4321821"/>
                </a:cubicBezTo>
                <a:cubicBezTo>
                  <a:pt x="290458" y="4200882"/>
                  <a:pt x="325347" y="4140411"/>
                  <a:pt x="418386" y="4172424"/>
                </a:cubicBezTo>
                <a:cubicBezTo>
                  <a:pt x="505609" y="4204438"/>
                  <a:pt x="514332" y="4158196"/>
                  <a:pt x="491072" y="4090612"/>
                </a:cubicBezTo>
                <a:cubicBezTo>
                  <a:pt x="456183" y="3991015"/>
                  <a:pt x="493979" y="3912759"/>
                  <a:pt x="520147" y="3827390"/>
                </a:cubicBezTo>
                <a:cubicBezTo>
                  <a:pt x="560851" y="3699337"/>
                  <a:pt x="543407" y="3635309"/>
                  <a:pt x="459090" y="3539269"/>
                </a:cubicBezTo>
                <a:cubicBezTo>
                  <a:pt x="409664" y="3485914"/>
                  <a:pt x="360236" y="3439672"/>
                  <a:pt x="290458" y="3393429"/>
                </a:cubicBezTo>
                <a:cubicBezTo>
                  <a:pt x="450368" y="3368530"/>
                  <a:pt x="284643" y="3283162"/>
                  <a:pt x="339884" y="3229805"/>
                </a:cubicBezTo>
                <a:cubicBezTo>
                  <a:pt x="453275" y="3208463"/>
                  <a:pt x="543407" y="3379202"/>
                  <a:pt x="697501" y="3329402"/>
                </a:cubicBezTo>
                <a:cubicBezTo>
                  <a:pt x="511425" y="3183563"/>
                  <a:pt x="302087" y="3137322"/>
                  <a:pt x="165437" y="2941684"/>
                </a:cubicBezTo>
                <a:cubicBezTo>
                  <a:pt x="197419" y="2899000"/>
                  <a:pt x="229401" y="2941684"/>
                  <a:pt x="255568" y="2923898"/>
                </a:cubicBezTo>
                <a:cubicBezTo>
                  <a:pt x="255568" y="2913227"/>
                  <a:pt x="560851" y="2980812"/>
                  <a:pt x="578296" y="2703362"/>
                </a:cubicBezTo>
                <a:cubicBezTo>
                  <a:pt x="584111" y="2703362"/>
                  <a:pt x="589926" y="2703362"/>
                  <a:pt x="595740" y="2692689"/>
                </a:cubicBezTo>
                <a:cubicBezTo>
                  <a:pt x="627722" y="2653563"/>
                  <a:pt x="598648" y="2561080"/>
                  <a:pt x="650982" y="2553965"/>
                </a:cubicBezTo>
                <a:cubicBezTo>
                  <a:pt x="709132" y="2546851"/>
                  <a:pt x="764373" y="2514837"/>
                  <a:pt x="825429" y="2532623"/>
                </a:cubicBezTo>
                <a:cubicBezTo>
                  <a:pt x="871949" y="2546851"/>
                  <a:pt x="921375" y="2564636"/>
                  <a:pt x="970802" y="2564636"/>
                </a:cubicBezTo>
                <a:cubicBezTo>
                  <a:pt x="1023136" y="2564636"/>
                  <a:pt x="1095822" y="2685576"/>
                  <a:pt x="1127805" y="2525509"/>
                </a:cubicBezTo>
                <a:cubicBezTo>
                  <a:pt x="1127805" y="2518395"/>
                  <a:pt x="1217936" y="2536181"/>
                  <a:pt x="1267362" y="2543294"/>
                </a:cubicBezTo>
                <a:cubicBezTo>
                  <a:pt x="1308067" y="2550408"/>
                  <a:pt x="1357494" y="2582422"/>
                  <a:pt x="1386568" y="2518395"/>
                </a:cubicBezTo>
                <a:cubicBezTo>
                  <a:pt x="1401105" y="2479267"/>
                  <a:pt x="1331326" y="2408126"/>
                  <a:pt x="1270270" y="2401012"/>
                </a:cubicBezTo>
                <a:cubicBezTo>
                  <a:pt x="1215029" y="2393898"/>
                  <a:pt x="1159787" y="2386784"/>
                  <a:pt x="1107453" y="2401012"/>
                </a:cubicBezTo>
                <a:cubicBezTo>
                  <a:pt x="1043489" y="2418796"/>
                  <a:pt x="1008599" y="2390340"/>
                  <a:pt x="991154" y="2326314"/>
                </a:cubicBezTo>
                <a:cubicBezTo>
                  <a:pt x="970802" y="2258731"/>
                  <a:pt x="933005" y="2223159"/>
                  <a:pt x="880671" y="2191146"/>
                </a:cubicBezTo>
                <a:cubicBezTo>
                  <a:pt x="752743" y="2112891"/>
                  <a:pt x="630630" y="2020407"/>
                  <a:pt x="491072" y="1974165"/>
                </a:cubicBezTo>
                <a:cubicBezTo>
                  <a:pt x="464905" y="1967051"/>
                  <a:pt x="432923" y="1952823"/>
                  <a:pt x="421293" y="1892353"/>
                </a:cubicBezTo>
                <a:cubicBezTo>
                  <a:pt x="799262" y="1984836"/>
                  <a:pt x="1142342" y="2223159"/>
                  <a:pt x="1531941" y="2208931"/>
                </a:cubicBezTo>
                <a:cubicBezTo>
                  <a:pt x="1427272" y="2134233"/>
                  <a:pt x="1302252" y="2130676"/>
                  <a:pt x="1188861" y="2077320"/>
                </a:cubicBezTo>
                <a:cubicBezTo>
                  <a:pt x="1270270" y="2038192"/>
                  <a:pt x="1345864" y="2080877"/>
                  <a:pt x="1421458" y="2102219"/>
                </a:cubicBezTo>
                <a:cubicBezTo>
                  <a:pt x="1485422" y="2120004"/>
                  <a:pt x="1543571" y="2123562"/>
                  <a:pt x="1549386" y="2013292"/>
                </a:cubicBezTo>
                <a:cubicBezTo>
                  <a:pt x="1549386" y="2002622"/>
                  <a:pt x="1549386" y="1995507"/>
                  <a:pt x="1549386" y="1984836"/>
                </a:cubicBezTo>
                <a:cubicBezTo>
                  <a:pt x="1526126" y="1938595"/>
                  <a:pt x="1494144" y="1917252"/>
                  <a:pt x="1453440" y="1903025"/>
                </a:cubicBezTo>
                <a:cubicBezTo>
                  <a:pt x="1430180" y="1895910"/>
                  <a:pt x="1398198" y="1881683"/>
                  <a:pt x="1398198" y="1849668"/>
                </a:cubicBezTo>
                <a:cubicBezTo>
                  <a:pt x="1401105" y="1728729"/>
                  <a:pt x="1322604" y="1693158"/>
                  <a:pt x="1247011" y="1657587"/>
                </a:cubicBezTo>
                <a:cubicBezTo>
                  <a:pt x="1287715" y="1597117"/>
                  <a:pt x="1322604" y="1639802"/>
                  <a:pt x="1354586" y="1636245"/>
                </a:cubicBezTo>
                <a:cubicBezTo>
                  <a:pt x="1374939" y="1632688"/>
                  <a:pt x="1395290" y="1629132"/>
                  <a:pt x="1395290" y="1597117"/>
                </a:cubicBezTo>
                <a:cubicBezTo>
                  <a:pt x="1395290" y="1572219"/>
                  <a:pt x="1386568" y="1540204"/>
                  <a:pt x="1366216" y="1540204"/>
                </a:cubicBezTo>
                <a:cubicBezTo>
                  <a:pt x="1238288" y="1536647"/>
                  <a:pt x="1165601" y="1365909"/>
                  <a:pt x="1031858" y="1365909"/>
                </a:cubicBezTo>
                <a:cubicBezTo>
                  <a:pt x="950450" y="1365909"/>
                  <a:pt x="1072563" y="1269868"/>
                  <a:pt x="1005692" y="1230741"/>
                </a:cubicBezTo>
                <a:cubicBezTo>
                  <a:pt x="991154" y="1220069"/>
                  <a:pt x="1046396" y="1205842"/>
                  <a:pt x="1069655" y="1209399"/>
                </a:cubicBezTo>
                <a:cubicBezTo>
                  <a:pt x="1092915" y="1212955"/>
                  <a:pt x="1113268" y="1237855"/>
                  <a:pt x="1142342" y="1220069"/>
                </a:cubicBezTo>
                <a:cubicBezTo>
                  <a:pt x="1156879" y="1156043"/>
                  <a:pt x="1119082" y="1131144"/>
                  <a:pt x="1084193" y="1113358"/>
                </a:cubicBezTo>
                <a:cubicBezTo>
                  <a:pt x="1008599" y="1070674"/>
                  <a:pt x="933005" y="1020875"/>
                  <a:pt x="848689" y="1006647"/>
                </a:cubicBezTo>
                <a:cubicBezTo>
                  <a:pt x="819615" y="1003089"/>
                  <a:pt x="802169" y="985305"/>
                  <a:pt x="805077" y="949734"/>
                </a:cubicBezTo>
                <a:cubicBezTo>
                  <a:pt x="810892" y="903491"/>
                  <a:pt x="839967" y="917720"/>
                  <a:pt x="863226" y="921277"/>
                </a:cubicBezTo>
                <a:cubicBezTo>
                  <a:pt x="877764" y="924835"/>
                  <a:pt x="892301" y="935506"/>
                  <a:pt x="906838" y="910606"/>
                </a:cubicBezTo>
                <a:cubicBezTo>
                  <a:pt x="566666" y="658055"/>
                  <a:pt x="386404" y="672284"/>
                  <a:pt x="5527" y="465975"/>
                </a:cubicBezTo>
                <a:cubicBezTo>
                  <a:pt x="89843" y="426847"/>
                  <a:pt x="150900" y="455303"/>
                  <a:pt x="209049" y="462417"/>
                </a:cubicBezTo>
                <a:cubicBezTo>
                  <a:pt x="354422" y="480203"/>
                  <a:pt x="264290" y="512216"/>
                  <a:pt x="409664" y="533558"/>
                </a:cubicBezTo>
                <a:cubicBezTo>
                  <a:pt x="479443" y="544229"/>
                  <a:pt x="543407" y="579800"/>
                  <a:pt x="621908" y="522887"/>
                </a:cubicBezTo>
                <a:cubicBezTo>
                  <a:pt x="674242" y="483759"/>
                  <a:pt x="758558" y="526444"/>
                  <a:pt x="822522" y="558458"/>
                </a:cubicBezTo>
                <a:cubicBezTo>
                  <a:pt x="874856" y="586915"/>
                  <a:pt x="927190" y="594028"/>
                  <a:pt x="996969" y="558458"/>
                </a:cubicBezTo>
                <a:cubicBezTo>
                  <a:pt x="933005" y="537116"/>
                  <a:pt x="883579" y="519330"/>
                  <a:pt x="834151" y="505101"/>
                </a:cubicBezTo>
                <a:cubicBezTo>
                  <a:pt x="793447" y="494431"/>
                  <a:pt x="770187" y="469532"/>
                  <a:pt x="773095" y="416176"/>
                </a:cubicBezTo>
                <a:cubicBezTo>
                  <a:pt x="773095" y="387720"/>
                  <a:pt x="764373" y="348592"/>
                  <a:pt x="793447" y="334364"/>
                </a:cubicBezTo>
                <a:cubicBezTo>
                  <a:pt x="816707" y="320135"/>
                  <a:pt x="848689" y="334364"/>
                  <a:pt x="860319" y="359262"/>
                </a:cubicBezTo>
                <a:cubicBezTo>
                  <a:pt x="874856" y="405504"/>
                  <a:pt x="889393" y="448189"/>
                  <a:pt x="938820" y="451747"/>
                </a:cubicBezTo>
                <a:cubicBezTo>
                  <a:pt x="1005692" y="458860"/>
                  <a:pt x="967894" y="430405"/>
                  <a:pt x="956265" y="394834"/>
                </a:cubicBezTo>
                <a:cubicBezTo>
                  <a:pt x="944635" y="355706"/>
                  <a:pt x="979525" y="345034"/>
                  <a:pt x="1002784" y="352148"/>
                </a:cubicBezTo>
                <a:cubicBezTo>
                  <a:pt x="1090008" y="384162"/>
                  <a:pt x="1180139" y="327250"/>
                  <a:pt x="1270270" y="373491"/>
                </a:cubicBezTo>
                <a:cubicBezTo>
                  <a:pt x="1247011" y="259665"/>
                  <a:pt x="1197583" y="209867"/>
                  <a:pt x="1092915" y="192082"/>
                </a:cubicBezTo>
                <a:cubicBezTo>
                  <a:pt x="1055118" y="188525"/>
                  <a:pt x="1014414" y="195638"/>
                  <a:pt x="979525" y="163625"/>
                </a:cubicBezTo>
                <a:cubicBezTo>
                  <a:pt x="959172" y="145839"/>
                  <a:pt x="938820" y="124497"/>
                  <a:pt x="953358" y="88927"/>
                </a:cubicBezTo>
                <a:cubicBezTo>
                  <a:pt x="962080" y="64027"/>
                  <a:pt x="985339" y="64027"/>
                  <a:pt x="1005692" y="71141"/>
                </a:cubicBezTo>
                <a:cubicBezTo>
                  <a:pt x="1090008" y="110269"/>
                  <a:pt x="1180139" y="120941"/>
                  <a:pt x="1267362" y="135168"/>
                </a:cubicBezTo>
                <a:cubicBezTo>
                  <a:pt x="1281900" y="138725"/>
                  <a:pt x="1296437" y="145839"/>
                  <a:pt x="1310975" y="110269"/>
                </a:cubicBezTo>
                <a:cubicBezTo>
                  <a:pt x="1209214" y="78255"/>
                  <a:pt x="1110360" y="35571"/>
                  <a:pt x="1008599" y="0"/>
                </a:cubicBezTo>
                <a:close/>
              </a:path>
            </a:pathLst>
          </a:custGeom>
          <a:solidFill>
            <a:schemeClr val="bg2">
              <a:alpha val="5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B269233-A95E-648B-895B-2B15D75A41BE}"/>
              </a:ext>
            </a:extLst>
          </p:cNvPr>
          <p:cNvSpPr>
            <a:spLocks noGrp="1"/>
          </p:cNvSpPr>
          <p:nvPr>
            <p:ph type="title"/>
          </p:nvPr>
        </p:nvSpPr>
        <p:spPr>
          <a:xfrm>
            <a:off x="627993" y="769356"/>
            <a:ext cx="3504262" cy="5319285"/>
          </a:xfrm>
        </p:spPr>
        <p:txBody>
          <a:bodyPr>
            <a:normAutofit/>
          </a:bodyPr>
          <a:lstStyle/>
          <a:p>
            <a:r>
              <a:rPr lang="en-GB" sz="2800" b="1" dirty="0">
                <a:latin typeface="+mn-lt"/>
              </a:rPr>
              <a:t>In this heatmap, the main part to look at is the 'London Postcodes' and the 'price'. There isn't much of a correlation between these values as it is close to 0 indicating no correlation.</a:t>
            </a:r>
          </a:p>
        </p:txBody>
      </p:sp>
      <p:pic>
        <p:nvPicPr>
          <p:cNvPr id="11" name="Content Placeholder 10">
            <a:extLst>
              <a:ext uri="{FF2B5EF4-FFF2-40B4-BE49-F238E27FC236}">
                <a16:creationId xmlns:a16="http://schemas.microsoft.com/office/drawing/2014/main" id="{B53954C3-10F7-5385-67A3-6792FCF683C5}"/>
              </a:ext>
            </a:extLst>
          </p:cNvPr>
          <p:cNvPicPr>
            <a:picLocks noGrp="1" noChangeAspect="1"/>
          </p:cNvPicPr>
          <p:nvPr>
            <p:ph idx="1"/>
          </p:nvPr>
        </p:nvPicPr>
        <p:blipFill>
          <a:blip r:embed="rId2"/>
          <a:stretch>
            <a:fillRect/>
          </a:stretch>
        </p:blipFill>
        <p:spPr>
          <a:xfrm>
            <a:off x="4544475" y="215868"/>
            <a:ext cx="7442463" cy="6426263"/>
          </a:xfrm>
        </p:spPr>
      </p:pic>
    </p:spTree>
    <p:extLst>
      <p:ext uri="{BB962C8B-B14F-4D97-AF65-F5344CB8AC3E}">
        <p14:creationId xmlns:p14="http://schemas.microsoft.com/office/powerpoint/2010/main" val="1161529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080C784-110D-4B06-88CC-598E9649DB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A08C4E0-4DED-48FF-8CF1-AE38C6759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36378" y="361339"/>
            <a:ext cx="5420283" cy="609304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C0CD0D-4C2B-F8C7-1E61-22DF805F5C77}"/>
              </a:ext>
            </a:extLst>
          </p:cNvPr>
          <p:cNvSpPr>
            <a:spLocks noGrp="1"/>
          </p:cNvSpPr>
          <p:nvPr>
            <p:ph type="title"/>
          </p:nvPr>
        </p:nvSpPr>
        <p:spPr>
          <a:xfrm>
            <a:off x="430012" y="943156"/>
            <a:ext cx="4349150" cy="4919035"/>
          </a:xfrm>
        </p:spPr>
        <p:txBody>
          <a:bodyPr anchor="ctr">
            <a:noAutofit/>
          </a:bodyPr>
          <a:lstStyle/>
          <a:p>
            <a:r>
              <a:rPr lang="en-GB" sz="3200" b="1" dirty="0">
                <a:solidFill>
                  <a:schemeClr val="tx1">
                    <a:lumMod val="85000"/>
                    <a:lumOff val="15000"/>
                  </a:schemeClr>
                </a:solidFill>
                <a:latin typeface="+mn-lt"/>
              </a:rPr>
              <a:t>From this bar chart we can see that 'flat/apartments’ are the most sold property in London and the least is 'Mews'.</a:t>
            </a:r>
          </a:p>
        </p:txBody>
      </p:sp>
      <p:pic>
        <p:nvPicPr>
          <p:cNvPr id="5" name="Content Placeholder 4">
            <a:extLst>
              <a:ext uri="{FF2B5EF4-FFF2-40B4-BE49-F238E27FC236}">
                <a16:creationId xmlns:a16="http://schemas.microsoft.com/office/drawing/2014/main" id="{A918C7F2-2752-AFCF-A5FE-6F5EF2817922}"/>
              </a:ext>
            </a:extLst>
          </p:cNvPr>
          <p:cNvPicPr>
            <a:picLocks noGrp="1" noChangeAspect="1"/>
          </p:cNvPicPr>
          <p:nvPr>
            <p:ph idx="1"/>
          </p:nvPr>
        </p:nvPicPr>
        <p:blipFill>
          <a:blip r:embed="rId2"/>
          <a:stretch>
            <a:fillRect/>
          </a:stretch>
        </p:blipFill>
        <p:spPr>
          <a:xfrm>
            <a:off x="4782211" y="199435"/>
            <a:ext cx="7271402" cy="6495649"/>
          </a:xfrm>
        </p:spPr>
      </p:pic>
      <p:cxnSp>
        <p:nvCxnSpPr>
          <p:cNvPr id="19" name="Straight Connector 18">
            <a:extLst>
              <a:ext uri="{FF2B5EF4-FFF2-40B4-BE49-F238E27FC236}">
                <a16:creationId xmlns:a16="http://schemas.microsoft.com/office/drawing/2014/main" id="{AFE97524-2AF7-40D7-8909-4B15DF1FF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9DF94E9-88AB-40DF-ABD9-A57240A327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7124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1">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3">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6402"/>
            <a:ext cx="12191998"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5">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70175"/>
            <a:ext cx="12185331"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7">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5265546"/>
            <a:ext cx="4076698"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35" y="5263483"/>
            <a:ext cx="12192000"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A5A3AE-F36B-472D-B5EE-68E0964C4207}"/>
              </a:ext>
            </a:extLst>
          </p:cNvPr>
          <p:cNvSpPr>
            <a:spLocks noGrp="1"/>
          </p:cNvSpPr>
          <p:nvPr>
            <p:ph type="title"/>
          </p:nvPr>
        </p:nvSpPr>
        <p:spPr>
          <a:xfrm>
            <a:off x="1371599" y="5510253"/>
            <a:ext cx="9895951" cy="1033669"/>
          </a:xfrm>
        </p:spPr>
        <p:txBody>
          <a:bodyPr>
            <a:normAutofit/>
          </a:bodyPr>
          <a:lstStyle/>
          <a:p>
            <a:pPr algn="ctr"/>
            <a:r>
              <a:rPr lang="en-GB" sz="4000" b="1" dirty="0">
                <a:solidFill>
                  <a:srgbClr val="FFFFFF"/>
                </a:solidFill>
              </a:rPr>
              <a:t>Houses sold per area</a:t>
            </a:r>
          </a:p>
        </p:txBody>
      </p:sp>
      <p:pic>
        <p:nvPicPr>
          <p:cNvPr id="13" name="Content Placeholder 12">
            <a:extLst>
              <a:ext uri="{FF2B5EF4-FFF2-40B4-BE49-F238E27FC236}">
                <a16:creationId xmlns:a16="http://schemas.microsoft.com/office/drawing/2014/main" id="{D46518A1-EA23-83DF-16DE-B513F63D4604}"/>
              </a:ext>
            </a:extLst>
          </p:cNvPr>
          <p:cNvPicPr>
            <a:picLocks noGrp="1" noChangeAspect="1"/>
          </p:cNvPicPr>
          <p:nvPr>
            <p:ph idx="1"/>
          </p:nvPr>
        </p:nvPicPr>
        <p:blipFill>
          <a:blip r:embed="rId3"/>
          <a:stretch>
            <a:fillRect/>
          </a:stretch>
        </p:blipFill>
        <p:spPr>
          <a:xfrm>
            <a:off x="1699568" y="110971"/>
            <a:ext cx="8786191" cy="5533018"/>
          </a:xfrm>
        </p:spPr>
      </p:pic>
    </p:spTree>
    <p:extLst>
      <p:ext uri="{BB962C8B-B14F-4D97-AF65-F5344CB8AC3E}">
        <p14:creationId xmlns:p14="http://schemas.microsoft.com/office/powerpoint/2010/main" val="1330435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0">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2">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54">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56">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6D7E117-BB27-7D41-1133-E480D8A692B6}"/>
              </a:ext>
            </a:extLst>
          </p:cNvPr>
          <p:cNvSpPr>
            <a:spLocks noGrp="1"/>
          </p:cNvSpPr>
          <p:nvPr>
            <p:ph type="title"/>
          </p:nvPr>
        </p:nvSpPr>
        <p:spPr>
          <a:xfrm>
            <a:off x="201098" y="2569387"/>
            <a:ext cx="3052293" cy="3531403"/>
          </a:xfrm>
        </p:spPr>
        <p:txBody>
          <a:bodyPr vert="horz" lIns="91440" tIns="45720" rIns="91440" bIns="45720" rtlCol="0" anchor="t">
            <a:normAutofit/>
          </a:bodyPr>
          <a:lstStyle/>
          <a:p>
            <a:pPr algn="r"/>
            <a:r>
              <a:rPr lang="en-US" sz="4000" b="1" dirty="0">
                <a:solidFill>
                  <a:srgbClr val="FFFFFF"/>
                </a:solidFill>
              </a:rPr>
              <a:t>Correlation between house types and other features</a:t>
            </a:r>
          </a:p>
        </p:txBody>
      </p:sp>
      <p:pic>
        <p:nvPicPr>
          <p:cNvPr id="15" name="Picture 14">
            <a:extLst>
              <a:ext uri="{FF2B5EF4-FFF2-40B4-BE49-F238E27FC236}">
                <a16:creationId xmlns:a16="http://schemas.microsoft.com/office/drawing/2014/main" id="{81B7BAFB-05EF-86F9-AA85-CC98731B3154}"/>
              </a:ext>
            </a:extLst>
          </p:cNvPr>
          <p:cNvPicPr>
            <a:picLocks noChangeAspect="1"/>
          </p:cNvPicPr>
          <p:nvPr/>
        </p:nvPicPr>
        <p:blipFill>
          <a:blip r:embed="rId3"/>
          <a:stretch>
            <a:fillRect/>
          </a:stretch>
        </p:blipFill>
        <p:spPr>
          <a:xfrm>
            <a:off x="4646060" y="404812"/>
            <a:ext cx="7010400" cy="6319097"/>
          </a:xfrm>
          <a:prstGeom prst="rect">
            <a:avLst/>
          </a:prstGeom>
        </p:spPr>
      </p:pic>
    </p:spTree>
    <p:extLst>
      <p:ext uri="{BB962C8B-B14F-4D97-AF65-F5344CB8AC3E}">
        <p14:creationId xmlns:p14="http://schemas.microsoft.com/office/powerpoint/2010/main" val="437332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D78F531-F016-D0E2-7072-F051697193C0}"/>
              </a:ext>
            </a:extLst>
          </p:cNvPr>
          <p:cNvSpPr>
            <a:spLocks noGrp="1"/>
          </p:cNvSpPr>
          <p:nvPr>
            <p:ph type="title"/>
          </p:nvPr>
        </p:nvSpPr>
        <p:spPr>
          <a:xfrm>
            <a:off x="466202" y="1836340"/>
            <a:ext cx="2880828" cy="3071906"/>
          </a:xfrm>
        </p:spPr>
        <p:txBody>
          <a:bodyPr vert="horz" lIns="91440" tIns="45720" rIns="91440" bIns="45720" rtlCol="0" anchor="t">
            <a:normAutofit/>
          </a:bodyPr>
          <a:lstStyle/>
          <a:p>
            <a:r>
              <a:rPr lang="en-US" sz="3700" b="1" kern="1200" dirty="0">
                <a:solidFill>
                  <a:srgbClr val="FFFFFF"/>
                </a:solidFill>
                <a:latin typeface="+mj-lt"/>
                <a:ea typeface="+mj-ea"/>
                <a:cs typeface="+mj-cs"/>
              </a:rPr>
              <a:t>Correlation between London Postcodes and House Types</a:t>
            </a:r>
          </a:p>
        </p:txBody>
      </p:sp>
      <p:pic>
        <p:nvPicPr>
          <p:cNvPr id="14" name="Content Placeholder 13">
            <a:extLst>
              <a:ext uri="{FF2B5EF4-FFF2-40B4-BE49-F238E27FC236}">
                <a16:creationId xmlns:a16="http://schemas.microsoft.com/office/drawing/2014/main" id="{B1DB234C-9E3F-6726-F6BE-82E8C0F2A9C1}"/>
              </a:ext>
            </a:extLst>
          </p:cNvPr>
          <p:cNvPicPr>
            <a:picLocks noGrp="1" noChangeAspect="1"/>
          </p:cNvPicPr>
          <p:nvPr>
            <p:ph idx="1"/>
          </p:nvPr>
        </p:nvPicPr>
        <p:blipFill>
          <a:blip r:embed="rId3"/>
          <a:stretch>
            <a:fillRect/>
          </a:stretch>
        </p:blipFill>
        <p:spPr>
          <a:xfrm>
            <a:off x="4426846" y="301538"/>
            <a:ext cx="6926954" cy="6272742"/>
          </a:xfrm>
          <a:prstGeom prst="rect">
            <a:avLst/>
          </a:prstGeom>
        </p:spPr>
      </p:pic>
    </p:spTree>
    <p:extLst>
      <p:ext uri="{BB962C8B-B14F-4D97-AF65-F5344CB8AC3E}">
        <p14:creationId xmlns:p14="http://schemas.microsoft.com/office/powerpoint/2010/main" val="3670598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pic>
        <p:nvPicPr>
          <p:cNvPr id="11" name="Picture 10">
            <a:extLst>
              <a:ext uri="{FF2B5EF4-FFF2-40B4-BE49-F238E27FC236}">
                <a16:creationId xmlns:a16="http://schemas.microsoft.com/office/drawing/2014/main" id="{1AFC9594-6148-1183-FE71-1C176DA93906}"/>
              </a:ext>
            </a:extLst>
          </p:cNvPr>
          <p:cNvPicPr>
            <a:picLocks noChangeAspect="1"/>
          </p:cNvPicPr>
          <p:nvPr/>
        </p:nvPicPr>
        <p:blipFill>
          <a:blip r:embed="rId3"/>
          <a:stretch>
            <a:fillRect/>
          </a:stretch>
        </p:blipFill>
        <p:spPr>
          <a:xfrm>
            <a:off x="4876800" y="39906"/>
            <a:ext cx="7337229" cy="6601689"/>
          </a:xfrm>
          <a:prstGeom prst="rect">
            <a:avLst/>
          </a:prstGeom>
        </p:spPr>
      </p:pic>
      <p:sp>
        <p:nvSpPr>
          <p:cNvPr id="13" name="Content Placeholder 12">
            <a:extLst>
              <a:ext uri="{FF2B5EF4-FFF2-40B4-BE49-F238E27FC236}">
                <a16:creationId xmlns:a16="http://schemas.microsoft.com/office/drawing/2014/main" id="{488C86DF-6601-E53F-5615-F4F8D6C3879F}"/>
              </a:ext>
            </a:extLst>
          </p:cNvPr>
          <p:cNvSpPr>
            <a:spLocks noGrp="1"/>
          </p:cNvSpPr>
          <p:nvPr>
            <p:ph idx="1"/>
          </p:nvPr>
        </p:nvSpPr>
        <p:spPr>
          <a:xfrm>
            <a:off x="414831" y="2609193"/>
            <a:ext cx="3723290" cy="5696607"/>
          </a:xfrm>
        </p:spPr>
        <p:txBody>
          <a:bodyPr>
            <a:normAutofit/>
          </a:bodyPr>
          <a:lstStyle/>
          <a:p>
            <a:pPr marL="0" indent="0" algn="ctr">
              <a:buNone/>
            </a:pPr>
            <a:r>
              <a:rPr lang="en-GB" sz="4000" b="1" dirty="0">
                <a:solidFill>
                  <a:schemeClr val="accent2">
                    <a:lumMod val="75000"/>
                  </a:schemeClr>
                </a:solidFill>
              </a:rPr>
              <a:t>House Types and Prices</a:t>
            </a:r>
          </a:p>
        </p:txBody>
      </p:sp>
    </p:spTree>
    <p:extLst>
      <p:ext uri="{BB962C8B-B14F-4D97-AF65-F5344CB8AC3E}">
        <p14:creationId xmlns:p14="http://schemas.microsoft.com/office/powerpoint/2010/main" val="2756077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00056048-9D62-92EC-17E0-3165975869E2}"/>
              </a:ext>
            </a:extLst>
          </p:cNvPr>
          <p:cNvSpPr>
            <a:spLocks noGrp="1"/>
          </p:cNvSpPr>
          <p:nvPr>
            <p:ph type="title"/>
          </p:nvPr>
        </p:nvSpPr>
        <p:spPr>
          <a:xfrm>
            <a:off x="838200" y="713312"/>
            <a:ext cx="2987566" cy="5431376"/>
          </a:xfrm>
        </p:spPr>
        <p:txBody>
          <a:bodyPr>
            <a:noAutofit/>
          </a:bodyPr>
          <a:lstStyle/>
          <a:p>
            <a:pPr algn="ctr"/>
            <a:r>
              <a:rPr lang="en-GB" sz="4000" b="1" dirty="0">
                <a:solidFill>
                  <a:srgbClr val="00B050"/>
                </a:solidFill>
                <a:latin typeface="+mn-lt"/>
              </a:rPr>
              <a:t>House Types and Prices by London Postcodes</a:t>
            </a:r>
          </a:p>
        </p:txBody>
      </p:sp>
      <p:pic>
        <p:nvPicPr>
          <p:cNvPr id="5" name="Content Placeholder 4">
            <a:extLst>
              <a:ext uri="{FF2B5EF4-FFF2-40B4-BE49-F238E27FC236}">
                <a16:creationId xmlns:a16="http://schemas.microsoft.com/office/drawing/2014/main" id="{051A57A8-CDC2-D703-F09D-19B6228DCF88}"/>
              </a:ext>
            </a:extLst>
          </p:cNvPr>
          <p:cNvPicPr>
            <a:picLocks noGrp="1" noChangeAspect="1"/>
          </p:cNvPicPr>
          <p:nvPr>
            <p:ph idx="1"/>
          </p:nvPr>
        </p:nvPicPr>
        <p:blipFill>
          <a:blip r:embed="rId3"/>
          <a:stretch>
            <a:fillRect/>
          </a:stretch>
        </p:blipFill>
        <p:spPr>
          <a:xfrm>
            <a:off x="4860063" y="92417"/>
            <a:ext cx="7037630" cy="6673166"/>
          </a:xfrm>
        </p:spPr>
      </p:pic>
    </p:spTree>
    <p:extLst>
      <p:ext uri="{BB962C8B-B14F-4D97-AF65-F5344CB8AC3E}">
        <p14:creationId xmlns:p14="http://schemas.microsoft.com/office/powerpoint/2010/main" val="149446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89E4D1D-D28F-DC8E-E68F-58BCFD2D45D8}"/>
              </a:ext>
            </a:extLst>
          </p:cNvPr>
          <p:cNvSpPr>
            <a:spLocks noGrp="1"/>
          </p:cNvSpPr>
          <p:nvPr>
            <p:ph type="title"/>
          </p:nvPr>
        </p:nvSpPr>
        <p:spPr>
          <a:xfrm>
            <a:off x="578888" y="1827216"/>
            <a:ext cx="2880828" cy="3071906"/>
          </a:xfrm>
        </p:spPr>
        <p:txBody>
          <a:bodyPr vert="horz" lIns="91440" tIns="45720" rIns="91440" bIns="45720" rtlCol="0" anchor="t">
            <a:normAutofit fontScale="90000"/>
          </a:bodyPr>
          <a:lstStyle/>
          <a:p>
            <a:r>
              <a:rPr lang="en-US" sz="3400" b="1" kern="1200" dirty="0">
                <a:solidFill>
                  <a:srgbClr val="FFFFFF"/>
                </a:solidFill>
                <a:latin typeface="+mn-lt"/>
                <a:ea typeface="+mj-ea"/>
                <a:cs typeface="+mj-cs"/>
              </a:rPr>
              <a:t>What is the correlation between house prices and </a:t>
            </a:r>
            <a:r>
              <a:rPr lang="en-US" sz="3400" b="1" dirty="0">
                <a:solidFill>
                  <a:srgbClr val="FFFFFF"/>
                </a:solidFill>
                <a:latin typeface="+mn-lt"/>
              </a:rPr>
              <a:t>average</a:t>
            </a:r>
            <a:r>
              <a:rPr lang="en-US" sz="3400" b="1" kern="1200" dirty="0">
                <a:solidFill>
                  <a:srgbClr val="FFFFFF"/>
                </a:solidFill>
                <a:latin typeface="+mn-lt"/>
                <a:ea typeface="+mj-ea"/>
                <a:cs typeface="+mj-cs"/>
              </a:rPr>
              <a:t> salary in London? Which areas have a higher salary?</a:t>
            </a:r>
          </a:p>
        </p:txBody>
      </p:sp>
      <p:pic>
        <p:nvPicPr>
          <p:cNvPr id="14" name="Picture 13" descr="Graph on document with pen">
            <a:extLst>
              <a:ext uri="{FF2B5EF4-FFF2-40B4-BE49-F238E27FC236}">
                <a16:creationId xmlns:a16="http://schemas.microsoft.com/office/drawing/2014/main" id="{5B297FC2-851B-5B3A-2AAA-999B727BCF30}"/>
              </a:ext>
            </a:extLst>
          </p:cNvPr>
          <p:cNvPicPr>
            <a:picLocks noChangeAspect="1"/>
          </p:cNvPicPr>
          <p:nvPr/>
        </p:nvPicPr>
        <p:blipFill rotWithShape="1">
          <a:blip r:embed="rId2"/>
          <a:srcRect t="1510" b="14220"/>
          <a:stretch/>
        </p:blipFill>
        <p:spPr>
          <a:xfrm>
            <a:off x="4502428" y="1396750"/>
            <a:ext cx="7225748" cy="4064500"/>
          </a:xfrm>
          <a:prstGeom prst="rect">
            <a:avLst/>
          </a:prstGeom>
        </p:spPr>
      </p:pic>
    </p:spTree>
    <p:extLst>
      <p:ext uri="{BB962C8B-B14F-4D97-AF65-F5344CB8AC3E}">
        <p14:creationId xmlns:p14="http://schemas.microsoft.com/office/powerpoint/2010/main" val="2379691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1796D62-E6C9-5580-1A6F-A567F3B400CA}"/>
              </a:ext>
            </a:extLst>
          </p:cNvPr>
          <p:cNvSpPr>
            <a:spLocks noGrp="1"/>
          </p:cNvSpPr>
          <p:nvPr>
            <p:ph type="title"/>
          </p:nvPr>
        </p:nvSpPr>
        <p:spPr>
          <a:xfrm>
            <a:off x="578888" y="1709692"/>
            <a:ext cx="2880828" cy="3071906"/>
          </a:xfrm>
        </p:spPr>
        <p:txBody>
          <a:bodyPr vert="horz" lIns="91440" tIns="45720" rIns="91440" bIns="45720" rtlCol="0" anchor="t">
            <a:normAutofit/>
          </a:bodyPr>
          <a:lstStyle/>
          <a:p>
            <a:r>
              <a:rPr lang="en-US" sz="4000" b="1" kern="1200" dirty="0">
                <a:solidFill>
                  <a:srgbClr val="FFFFFF"/>
                </a:solidFill>
                <a:latin typeface="+mn-lt"/>
                <a:ea typeface="+mj-ea"/>
                <a:cs typeface="+mj-cs"/>
              </a:rPr>
              <a:t>Average Salary vs. Average House Price</a:t>
            </a:r>
          </a:p>
        </p:txBody>
      </p:sp>
      <p:pic>
        <p:nvPicPr>
          <p:cNvPr id="4" name="Content Placeholder 3">
            <a:extLst>
              <a:ext uri="{FF2B5EF4-FFF2-40B4-BE49-F238E27FC236}">
                <a16:creationId xmlns:a16="http://schemas.microsoft.com/office/drawing/2014/main" id="{BAE8FD21-AD33-74A9-7D83-12B40FF878E5}"/>
              </a:ext>
            </a:extLst>
          </p:cNvPr>
          <p:cNvPicPr>
            <a:picLocks noGrp="1" noChangeAspect="1"/>
          </p:cNvPicPr>
          <p:nvPr>
            <p:ph idx="1"/>
          </p:nvPr>
        </p:nvPicPr>
        <p:blipFill>
          <a:blip r:embed="rId3"/>
          <a:stretch>
            <a:fillRect/>
          </a:stretch>
        </p:blipFill>
        <p:spPr>
          <a:xfrm>
            <a:off x="4525251" y="467208"/>
            <a:ext cx="7180101" cy="5923584"/>
          </a:xfrm>
          <a:prstGeom prst="rect">
            <a:avLst/>
          </a:prstGeom>
        </p:spPr>
      </p:pic>
    </p:spTree>
    <p:extLst>
      <p:ext uri="{BB962C8B-B14F-4D97-AF65-F5344CB8AC3E}">
        <p14:creationId xmlns:p14="http://schemas.microsoft.com/office/powerpoint/2010/main" val="1751191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A0D479-EAC1-322E-5D59-F489C22596BF}"/>
              </a:ext>
            </a:extLst>
          </p:cNvPr>
          <p:cNvSpPr>
            <a:spLocks noGrp="1"/>
          </p:cNvSpPr>
          <p:nvPr>
            <p:ph type="title"/>
          </p:nvPr>
        </p:nvSpPr>
        <p:spPr>
          <a:xfrm>
            <a:off x="641097" y="1978395"/>
            <a:ext cx="2845053" cy="1898280"/>
          </a:xfrm>
        </p:spPr>
        <p:txBody>
          <a:bodyPr anchor="b">
            <a:normAutofit/>
          </a:bodyPr>
          <a:lstStyle/>
          <a:p>
            <a:r>
              <a:rPr lang="en-GB" sz="4000" b="1" i="0" dirty="0">
                <a:solidFill>
                  <a:srgbClr val="0070C0"/>
                </a:solidFill>
                <a:effectLst/>
                <a:latin typeface="+mn-lt"/>
              </a:rPr>
              <a:t>Area vs</a:t>
            </a:r>
            <a:r>
              <a:rPr lang="en-GB" sz="2000" b="1" i="0" dirty="0">
                <a:solidFill>
                  <a:srgbClr val="0070C0"/>
                </a:solidFill>
                <a:effectLst/>
                <a:latin typeface="+mn-lt"/>
              </a:rPr>
              <a:t>.</a:t>
            </a:r>
            <a:r>
              <a:rPr lang="en-GB" sz="4000" b="1" i="0" dirty="0">
                <a:solidFill>
                  <a:srgbClr val="0070C0"/>
                </a:solidFill>
                <a:effectLst/>
                <a:latin typeface="+mn-lt"/>
              </a:rPr>
              <a:t> Average Salary</a:t>
            </a:r>
            <a:endParaRPr lang="en-GB" sz="4000" b="1" dirty="0">
              <a:solidFill>
                <a:srgbClr val="0070C0"/>
              </a:solidFill>
              <a:latin typeface="+mn-lt"/>
            </a:endParaRPr>
          </a:p>
        </p:txBody>
      </p:sp>
      <p:sp>
        <p:nvSpPr>
          <p:cNvPr id="20" name="Rectangle 12">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4">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3">
            <a:extLst>
              <a:ext uri="{FF2B5EF4-FFF2-40B4-BE49-F238E27FC236}">
                <a16:creationId xmlns:a16="http://schemas.microsoft.com/office/drawing/2014/main" id="{D8A3186B-04BA-4B4B-677A-CBD5C0342EA7}"/>
              </a:ext>
            </a:extLst>
          </p:cNvPr>
          <p:cNvPicPr>
            <a:picLocks noChangeAspect="1"/>
          </p:cNvPicPr>
          <p:nvPr/>
        </p:nvPicPr>
        <p:blipFill>
          <a:blip r:embed="rId3"/>
          <a:stretch>
            <a:fillRect/>
          </a:stretch>
        </p:blipFill>
        <p:spPr>
          <a:xfrm>
            <a:off x="3371850" y="671092"/>
            <a:ext cx="6884047" cy="5610497"/>
          </a:xfrm>
          <a:prstGeom prst="rect">
            <a:avLst/>
          </a:prstGeom>
        </p:spPr>
      </p:pic>
    </p:spTree>
    <p:extLst>
      <p:ext uri="{BB962C8B-B14F-4D97-AF65-F5344CB8AC3E}">
        <p14:creationId xmlns:p14="http://schemas.microsoft.com/office/powerpoint/2010/main" val="20364967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2631</TotalTime>
  <Words>1636</Words>
  <Application>Microsoft Office PowerPoint</Application>
  <PresentationFormat>Widescreen</PresentationFormat>
  <Paragraphs>75</Paragraphs>
  <Slides>26</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Slack-Lato</vt:lpstr>
      <vt:lpstr>Office Theme</vt:lpstr>
      <vt:lpstr>Analysis of Property Prices In the different Boroughs In London and other influences on the property price.</vt:lpstr>
      <vt:lpstr>What are the most popular types of Properties for sale in London?</vt:lpstr>
      <vt:lpstr>Correlation between house types and other features</vt:lpstr>
      <vt:lpstr>Correlation between London Postcodes and House Types</vt:lpstr>
      <vt:lpstr>PowerPoint Presentation</vt:lpstr>
      <vt:lpstr>House Types and Prices by London Postcodes</vt:lpstr>
      <vt:lpstr>What is the correlation between house prices and average salary in London? Which areas have a higher salary?</vt:lpstr>
      <vt:lpstr>Average Salary vs. Average House Price</vt:lpstr>
      <vt:lpstr>Area vs. Average Salary</vt:lpstr>
      <vt:lpstr>Average Salary in London in 2018</vt:lpstr>
      <vt:lpstr>How do property prices in London compare with other major cities in the UK over the last 25 years?</vt:lpstr>
      <vt:lpstr>PowerPoint Presentation</vt:lpstr>
      <vt:lpstr>PowerPoint Presentation</vt:lpstr>
      <vt:lpstr>What is the correlation between house prices and crime statistics?</vt:lpstr>
      <vt:lpstr>Average House Price per area</vt:lpstr>
      <vt:lpstr>Number of Crimes per area</vt:lpstr>
      <vt:lpstr>PowerPoint Presentation</vt:lpstr>
      <vt:lpstr>Fried Chicken vs. Espresso Martini?</vt:lpstr>
      <vt:lpstr>Number of Fast-Food Shops </vt:lpstr>
      <vt:lpstr>Number of Bars  </vt:lpstr>
      <vt:lpstr>Number of Bars and Restaurants</vt:lpstr>
      <vt:lpstr>Analysis and Conclusion</vt:lpstr>
      <vt:lpstr>QUESTIONS?</vt:lpstr>
      <vt:lpstr>In this heatmap, the main part to look at is the 'London Postcodes' and the 'price'. There isn't much of a correlation between these values as it is close to 0 indicating no correlation.</vt:lpstr>
      <vt:lpstr>From this bar chart we can see that 'flat/apartments’ are the most sold property in London and the least is 'Mews'.</vt:lpstr>
      <vt:lpstr>Houses sold per area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Property prices in London</dc:title>
  <dc:creator>Praveen Seniaray</dc:creator>
  <cp:lastModifiedBy>Praveen Seniaray</cp:lastModifiedBy>
  <cp:revision>5</cp:revision>
  <dcterms:created xsi:type="dcterms:W3CDTF">2023-03-14T19:31:25Z</dcterms:created>
  <dcterms:modified xsi:type="dcterms:W3CDTF">2023-03-16T20:49:41Z</dcterms:modified>
</cp:coreProperties>
</file>